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11" r:id="rId2"/>
    <p:sldId id="309" r:id="rId3"/>
    <p:sldId id="326" r:id="rId4"/>
    <p:sldId id="323" r:id="rId5"/>
    <p:sldId id="314" r:id="rId6"/>
    <p:sldId id="317" r:id="rId7"/>
    <p:sldId id="316" r:id="rId8"/>
    <p:sldId id="315" r:id="rId9"/>
    <p:sldId id="318" r:id="rId10"/>
    <p:sldId id="327" r:id="rId11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2F7"/>
    <a:srgbClr val="FF0000"/>
    <a:srgbClr val="FFFFB7"/>
    <a:srgbClr val="3792F7"/>
    <a:srgbClr val="5CACE2"/>
    <a:srgbClr val="3799DB"/>
    <a:srgbClr val="0BB3C5"/>
    <a:srgbClr val="980000"/>
    <a:srgbClr val="B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 varScale="1">
        <p:scale>
          <a:sx n="55" d="100"/>
          <a:sy n="55" d="100"/>
        </p:scale>
        <p:origin x="-7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>
        <c:manualLayout>
          <c:xMode val="edge"/>
          <c:yMode val="edge"/>
          <c:x val="7.3107876639033523E-2"/>
          <c:y val="2.6626209567519491E-2"/>
        </c:manualLayout>
      </c:layout>
      <c:txPr>
        <a:bodyPr/>
        <a:lstStyle/>
        <a:p>
          <a:pPr>
            <a:defRPr sz="2000" i="1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6.6473306350348912E-2"/>
          <c:y val="0.15495292362565083"/>
          <c:w val="0.46580226848652467"/>
          <c:h val="0.7432573238079436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INGRESOS POR DONACIONES </c:v>
                </c:pt>
              </c:strCache>
            </c:strRef>
          </c:tx>
          <c:dPt>
            <c:idx val="3"/>
            <c:spPr>
              <a:solidFill>
                <a:srgbClr val="37B2F7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6161678562826371E-2"/>
                  <c:y val="-5.0542339866316247E-2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1.7630795863843061E-2"/>
                  <c:y val="-1.4523387036828797E-2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0431554219440466"/>
                  <c:y val="0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2.3507727818457412E-2"/>
                  <c:y val="-0.30014999876112824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Hoja1!$A$2:$A$5</c:f>
              <c:strCache>
                <c:ptCount val="4"/>
                <c:pt idx="0">
                  <c:v>MOCUMBÍ</c:v>
                </c:pt>
                <c:pt idx="1">
                  <c:v>PUPITRES</c:v>
                </c:pt>
                <c:pt idx="2">
                  <c:v>LEITE</c:v>
                </c:pt>
                <c:pt idx="3">
                  <c:v>GENERAL</c:v>
                </c:pt>
              </c:strCache>
            </c:strRef>
          </c:cat>
          <c:val>
            <c:numRef>
              <c:f>Hoja1!$B$2:$B$5</c:f>
              <c:numCache>
                <c:formatCode>#,##0\ "€";\-#,##0\ "€"</c:formatCode>
                <c:ptCount val="4"/>
                <c:pt idx="0">
                  <c:v>0</c:v>
                </c:pt>
                <c:pt idx="1">
                  <c:v>1939.54</c:v>
                </c:pt>
                <c:pt idx="2">
                  <c:v>281.22000000000003</c:v>
                </c:pt>
                <c:pt idx="3">
                  <c:v>4494.17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title>
      <c:tx>
        <c:rich>
          <a:bodyPr/>
          <a:lstStyle/>
          <a:p>
            <a:pPr>
              <a:defRPr/>
            </a:pPr>
            <a:r>
              <a:rPr lang="es-ES"/>
              <a:t>PUPITRES </a:t>
            </a:r>
          </a:p>
          <a:p>
            <a:pPr>
              <a:defRPr/>
            </a:pPr>
            <a:r>
              <a:rPr lang="es-ES"/>
              <a:t>PARA TODOS</a:t>
            </a:r>
          </a:p>
        </c:rich>
      </c:tx>
      <c:layout>
        <c:manualLayout>
          <c:xMode val="edge"/>
          <c:yMode val="edge"/>
          <c:x val="0.3188301366441853"/>
          <c:y val="3.137232944074917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PUPITRES</c:v>
                </c:pt>
              </c:strCache>
            </c:strRef>
          </c:tx>
          <c:dLbls>
            <c:dLbl>
              <c:idx val="0"/>
              <c:layout>
                <c:manualLayout>
                  <c:x val="4.4596582001175861E-2"/>
                  <c:y val="-1.6739141784635782E-2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1.9015614938828074E-2"/>
                  <c:y val="0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405552279599093"/>
                  <c:y val="0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0989911576769806"/>
                  <c:y val="9.1755630192298807E-2"/>
                </c:manualLayout>
              </c:layout>
              <c:dLblPos val="outEnd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Hoja1!$A$2:$A$5</c:f>
              <c:strCache>
                <c:ptCount val="4"/>
                <c:pt idx="0">
                  <c:v>OLAYA MARATHON</c:v>
                </c:pt>
                <c:pt idx="1">
                  <c:v>TEAMING</c:v>
                </c:pt>
                <c:pt idx="2">
                  <c:v>COLABORA MARKET</c:v>
                </c:pt>
                <c:pt idx="3">
                  <c:v>ORDINARIO</c:v>
                </c:pt>
              </c:strCache>
            </c:strRef>
          </c:cat>
          <c:val>
            <c:numRef>
              <c:f>Hoja1!$B$2:$B$5</c:f>
              <c:numCache>
                <c:formatCode>#,##0\ "€"</c:formatCode>
                <c:ptCount val="4"/>
                <c:pt idx="0">
                  <c:v>732.54</c:v>
                </c:pt>
                <c:pt idx="1">
                  <c:v>10</c:v>
                </c:pt>
                <c:pt idx="2">
                  <c:v>647</c:v>
                </c:pt>
                <c:pt idx="3">
                  <c:v>550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LEITE </a:t>
            </a:r>
          </a:p>
          <a:p>
            <a:pPr>
              <a:defRPr/>
            </a:pPr>
            <a:r>
              <a:rPr lang="en-US"/>
              <a:t>PARA CRIANÇAS</a:t>
            </a:r>
          </a:p>
        </c:rich>
      </c:tx>
      <c:layout>
        <c:manualLayout>
          <c:xMode val="edge"/>
          <c:yMode val="edge"/>
          <c:x val="0.32489943129325566"/>
          <c:y val="5.5872624813524722E-2"/>
        </c:manualLayout>
      </c:layout>
    </c:title>
    <c:plotArea>
      <c:layout>
        <c:manualLayout>
          <c:layoutTarget val="inner"/>
          <c:xMode val="edge"/>
          <c:yMode val="edge"/>
          <c:x val="0.39658582876627085"/>
          <c:y val="0.33846092315814419"/>
          <c:w val="0.33556207939497734"/>
          <c:h val="0.5897803308145143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LEITE</c:v>
                </c:pt>
              </c:strCache>
            </c:strRef>
          </c:tx>
          <c:dLbls>
            <c:dLbl>
              <c:idx val="0"/>
              <c:layout>
                <c:manualLayout>
                  <c:x val="0.26383191237428355"/>
                  <c:y val="-5.2312694724296421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6.9797144205914388E-4"/>
                  <c:y val="0.30103586326604925"/>
                </c:manualLayout>
              </c:layout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Hoja1!$A$2</c:f>
              <c:strCache>
                <c:ptCount val="1"/>
                <c:pt idx="0">
                  <c:v>ORDINARIO</c:v>
                </c:pt>
              </c:strCache>
            </c:strRef>
          </c:cat>
          <c:val>
            <c:numRef>
              <c:f>Hoja1!$B$2</c:f>
              <c:numCache>
                <c:formatCode>#,##0\ "€"</c:formatCode>
                <c:ptCount val="1"/>
                <c:pt idx="0">
                  <c:v>281</c:v>
                </c:pt>
              </c:numCache>
            </c:numRef>
          </c:val>
        </c:ser>
        <c:firstSliceAng val="84"/>
      </c:pie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plotArea>
      <c:layout>
        <c:manualLayout>
          <c:layoutTarget val="inner"/>
          <c:xMode val="edge"/>
          <c:yMode val="edge"/>
          <c:x val="9.7879265091863565E-2"/>
          <c:y val="4.0257875963366767E-2"/>
          <c:w val="0.89243328958880141"/>
          <c:h val="0.83022835287329955"/>
        </c:manualLayout>
      </c:layout>
      <c:lineChart>
        <c:grouping val="standard"/>
        <c:ser>
          <c:idx val="0"/>
          <c:order val="0"/>
          <c:tx>
            <c:strRef>
              <c:f>Hoja1!$A$2</c:f>
              <c:strCache>
                <c:ptCount val="1"/>
                <c:pt idx="0">
                  <c:v>APADRINAMIENTOS</c:v>
                </c:pt>
              </c:strCache>
            </c:strRef>
          </c:tx>
          <c:cat>
            <c:strRef>
              <c:f>Hoja1!$B$1:$H$1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Hoja1!$B$2:$H$2</c:f>
              <c:numCache>
                <c:formatCode>General</c:formatCode>
                <c:ptCount val="7"/>
                <c:pt idx="0">
                  <c:v>8440</c:v>
                </c:pt>
                <c:pt idx="1">
                  <c:v>10134</c:v>
                </c:pt>
                <c:pt idx="2">
                  <c:v>8862.02</c:v>
                </c:pt>
                <c:pt idx="3">
                  <c:v>10166</c:v>
                </c:pt>
                <c:pt idx="4">
                  <c:v>8706</c:v>
                </c:pt>
                <c:pt idx="5">
                  <c:v>13790.43</c:v>
                </c:pt>
                <c:pt idx="6">
                  <c:v>13302.53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DONACIONES PARTICULARES</c:v>
                </c:pt>
              </c:strCache>
            </c:strRef>
          </c:tx>
          <c:cat>
            <c:strRef>
              <c:f>Hoja1!$B$1:$H$1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Hoja1!$B$3:$H$3</c:f>
              <c:numCache>
                <c:formatCode>General</c:formatCode>
                <c:ptCount val="7"/>
                <c:pt idx="0">
                  <c:v>4430</c:v>
                </c:pt>
                <c:pt idx="1">
                  <c:v>6029.75</c:v>
                </c:pt>
                <c:pt idx="2">
                  <c:v>4119</c:v>
                </c:pt>
                <c:pt idx="3">
                  <c:v>7324.67</c:v>
                </c:pt>
                <c:pt idx="4">
                  <c:v>11697</c:v>
                </c:pt>
                <c:pt idx="5">
                  <c:v>12188.449999999999</c:v>
                </c:pt>
                <c:pt idx="6">
                  <c:v>6714.9299999999994</c:v>
                </c:pt>
              </c:numCache>
            </c:numRef>
          </c:val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DONACIONES ORGANISMOS</c:v>
                </c:pt>
              </c:strCache>
            </c:strRef>
          </c:tx>
          <c:cat>
            <c:strRef>
              <c:f>Hoja1!$B$1:$H$1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Hoja1!$B$4:$H$4</c:f>
            </c:numRef>
          </c:val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CUOTAS SOCIOS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9"/>
            <c:spPr>
              <a:ln>
                <a:solidFill>
                  <a:srgbClr val="00B050"/>
                </a:solidFill>
              </a:ln>
            </c:spPr>
          </c:marker>
          <c:cat>
            <c:strRef>
              <c:f>Hoja1!$B$1:$H$1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Hoja1!$B$5:$H$5</c:f>
              <c:numCache>
                <c:formatCode>General</c:formatCode>
                <c:ptCount val="7"/>
                <c:pt idx="0">
                  <c:v>110</c:v>
                </c:pt>
                <c:pt idx="1">
                  <c:v>220</c:v>
                </c:pt>
                <c:pt idx="2">
                  <c:v>260</c:v>
                </c:pt>
                <c:pt idx="3">
                  <c:v>250</c:v>
                </c:pt>
                <c:pt idx="4" formatCode="#,##0.00\ [$€-1];[Red]#,##0.00\ [$€-1]">
                  <c:v>300</c:v>
                </c:pt>
                <c:pt idx="5" formatCode="#,##0.00\ [$€-1];[Red]#,##0.00\ [$€-1]">
                  <c:v>320</c:v>
                </c:pt>
                <c:pt idx="6" formatCode="#,##0.00\ [$€-1];[Red]#,##0.00\ [$€-1]">
                  <c:v>410</c:v>
                </c:pt>
              </c:numCache>
            </c:numRef>
          </c:val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OTROS INGRESOS</c:v>
                </c:pt>
              </c:strCache>
            </c:strRef>
          </c:tx>
          <c:cat>
            <c:strRef>
              <c:f>Hoja1!$B$1:$H$1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Hoja1!$B$6:$H$6</c:f>
            </c:numRef>
          </c:val>
        </c:ser>
        <c:marker val="1"/>
        <c:axId val="178109824"/>
        <c:axId val="178115712"/>
      </c:lineChart>
      <c:catAx>
        <c:axId val="1781098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2000" b="1"/>
            </a:pPr>
            <a:endParaRPr lang="es-ES"/>
          </a:p>
        </c:txPr>
        <c:crossAx val="178115712"/>
        <c:crosses val="autoZero"/>
        <c:auto val="1"/>
        <c:lblAlgn val="ctr"/>
        <c:lblOffset val="100"/>
      </c:catAx>
      <c:valAx>
        <c:axId val="178115712"/>
        <c:scaling>
          <c:orientation val="minMax"/>
          <c:max val="30000"/>
        </c:scaling>
        <c:axPos val="l"/>
        <c:majorGridlines/>
        <c:numFmt formatCode="General" sourceLinked="1"/>
        <c:tickLblPos val="nextTo"/>
        <c:crossAx val="17810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6291559174997"/>
          <c:y val="7.2404619060872213E-2"/>
          <c:w val="0.41677092651126685"/>
          <c:h val="0.35275034871867494"/>
        </c:manualLayout>
      </c:layout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7"/>
  <c:chart>
    <c:autoTitleDeleted val="1"/>
    <c:plotArea>
      <c:layout/>
      <c:lineChart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Gestión</c:v>
                </c:pt>
              </c:strCache>
            </c:strRef>
          </c:tx>
          <c:marker>
            <c:symbol val="none"/>
          </c:marker>
          <c:cat>
            <c:numRef>
              <c:f>Hoja1!$A$2:$A$8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Hoja1!$B$2:$B$8</c:f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Total salidas</c:v>
                </c:pt>
              </c:strCache>
            </c:strRef>
          </c:tx>
          <c:marker>
            <c:symbol val="none"/>
          </c:marker>
          <c:cat>
            <c:numRef>
              <c:f>Hoja1!$A$2:$A$8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Hoja1!$C$2:$C$8</c:f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"/>
                </a:p>
              </c:txPr>
              <c:dLblPos val="t"/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"/>
                </a:p>
              </c:txPr>
              <c:dLblPos val="t"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"/>
                </a:p>
              </c:txPr>
              <c:dLblPos val="t"/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lang="es-ES" sz="2001"/>
                  </a:pPr>
                  <a:endParaRPr lang="es-ES"/>
                </a:p>
              </c:txPr>
              <c:dLblPos val="t"/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lang="es-ES" sz="2000"/>
                  </a:pPr>
                  <a:endParaRPr lang="es-ES"/>
                </a:p>
              </c:txPr>
              <c:dLblPos val="t"/>
              <c:showVal val="1"/>
            </c:dLbl>
            <c:dLbl>
              <c:idx val="5"/>
              <c:layout/>
              <c:dLblPos val="t"/>
              <c:showVal val="1"/>
            </c:dLbl>
            <c:dLbl>
              <c:idx val="6"/>
              <c:layout>
                <c:manualLayout>
                  <c:x val="-3.0555555555555558E-2"/>
                  <c:y val="-4.3835309629539861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/>
                </a:pPr>
                <a:endParaRPr lang="es-ES"/>
              </a:p>
            </c:txPr>
            <c:showVal val="1"/>
          </c:dLbls>
          <c:cat>
            <c:numRef>
              <c:f>Hoja1!$A$2:$A$8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Hoja1!$D$2:$D$8</c:f>
              <c:numCache>
                <c:formatCode>0.00%</c:formatCode>
                <c:ptCount val="7"/>
                <c:pt idx="0">
                  <c:v>5.3491437918872474E-3</c:v>
                </c:pt>
                <c:pt idx="1">
                  <c:v>3.5382252161223778E-4</c:v>
                </c:pt>
                <c:pt idx="2">
                  <c:v>6.3400237051016188E-3</c:v>
                </c:pt>
                <c:pt idx="3">
                  <c:v>9.4058577601202793E-4</c:v>
                </c:pt>
                <c:pt idx="4">
                  <c:v>6.0218183682716137E-3</c:v>
                </c:pt>
                <c:pt idx="5">
                  <c:v>8.0840906192760527E-3</c:v>
                </c:pt>
                <c:pt idx="6">
                  <c:v>1.2750957425389727E-2</c:v>
                </c:pt>
              </c:numCache>
            </c:numRef>
          </c:val>
        </c:ser>
        <c:marker val="1"/>
        <c:axId val="178449024"/>
        <c:axId val="178463104"/>
      </c:lineChart>
      <c:catAx>
        <c:axId val="178449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1"/>
            </a:pPr>
            <a:endParaRPr lang="es-ES"/>
          </a:p>
        </c:txPr>
        <c:crossAx val="178463104"/>
        <c:crosses val="autoZero"/>
        <c:auto val="1"/>
        <c:lblAlgn val="ctr"/>
        <c:lblOffset val="100"/>
      </c:catAx>
      <c:valAx>
        <c:axId val="178463104"/>
        <c:scaling>
          <c:orientation val="minMax"/>
          <c:max val="0.1"/>
        </c:scaling>
        <c:axPos val="l"/>
        <c:majorGridlines/>
        <c:numFmt formatCode="0.00%" sourceLinked="1"/>
        <c:tickLblPos val="nextTo"/>
        <c:crossAx val="17844902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1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60303650501836059"/>
          <c:y val="7.519807385425141E-2"/>
          <c:w val="0.3420738592619208"/>
          <c:h val="0.7818794585781363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37B2F7"/>
              </a:solidFill>
            </c:spPr>
          </c:dPt>
          <c:dLbls>
            <c:dLbl>
              <c:idx val="0"/>
              <c:layout>
                <c:manualLayout>
                  <c:x val="-6.3968646325701192E-2"/>
                  <c:y val="9.4210230916185619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518486979324632"/>
                  <c:y val="-0.11032343730627557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Val val="1"/>
            <c:showCatName val="1"/>
            <c:separator>
</c:separator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Hoja1!$A$2:$A$3</c:f>
              <c:strCache>
                <c:ptCount val="2"/>
                <c:pt idx="0">
                  <c:v>Gastos admon.</c:v>
                </c:pt>
                <c:pt idx="1">
                  <c:v>Actuaciones</c:v>
                </c:pt>
              </c:strCache>
            </c:strRef>
          </c:cat>
          <c:val>
            <c:numRef>
              <c:f>Hoja1!$B$2:$B$3</c:f>
              <c:numCache>
                <c:formatCode>#,##0.00\ "€"</c:formatCode>
                <c:ptCount val="2"/>
                <c:pt idx="0">
                  <c:v>236.86</c:v>
                </c:pt>
                <c:pt idx="1">
                  <c:v>18575.86</c:v>
                </c:pt>
              </c:numCache>
            </c:numRef>
          </c:val>
        </c:ser>
        <c:firstSliceAng val="299"/>
      </c:pieChart>
      <c:spPr>
        <a:noFill/>
        <a:ln w="25402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3"/>
  <c:chart>
    <c:plotArea>
      <c:layout>
        <c:manualLayout>
          <c:layoutTarget val="inner"/>
          <c:xMode val="edge"/>
          <c:yMode val="edge"/>
          <c:x val="0.14538998250218746"/>
          <c:y val="4.1019742876329625E-2"/>
          <c:w val="0.72241907261592309"/>
          <c:h val="0.73032116619621334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GASTOS ADMON.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numFmt formatCode="#,##0" sourceLinked="0"/>
            <c:showVal val="1"/>
          </c:dLbls>
          <c:cat>
            <c:strRef>
              <c:f>Hoja1!$A$2:$A$9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Histórico</c:v>
                </c:pt>
              </c:strCache>
            </c:strRef>
          </c:cat>
          <c:val>
            <c:numRef>
              <c:f>Hoja1!$B$2:$B$9</c:f>
              <c:numCache>
                <c:formatCode>#,##0.00\ "€";[Red]\-#,##0.00\ "€"</c:formatCode>
                <c:ptCount val="8"/>
                <c:pt idx="0">
                  <c:v>61.99</c:v>
                </c:pt>
                <c:pt idx="1">
                  <c:v>6.5899999999999963</c:v>
                </c:pt>
                <c:pt idx="2">
                  <c:v>154.16999999999999</c:v>
                </c:pt>
                <c:pt idx="3">
                  <c:v>112.82</c:v>
                </c:pt>
                <c:pt idx="4">
                  <c:v>122.13999999999999</c:v>
                </c:pt>
                <c:pt idx="5">
                  <c:v>221.25</c:v>
                </c:pt>
                <c:pt idx="6">
                  <c:v>236.86</c:v>
                </c:pt>
                <c:pt idx="7">
                  <c:v>853.82999999999993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CUOTAS SOCIOS</c:v>
                </c:pt>
              </c:strCache>
            </c:strRef>
          </c:tx>
          <c:spPr>
            <a:solidFill>
              <a:srgbClr val="37B2F7"/>
            </a:solidFill>
          </c:spPr>
          <c:dLbls>
            <c:numFmt formatCode="#,##0" sourceLinked="0"/>
            <c:dLblPos val="outEnd"/>
            <c:showVal val="1"/>
          </c:dLbls>
          <c:cat>
            <c:strRef>
              <c:f>Hoja1!$A$2:$A$9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Histórico</c:v>
                </c:pt>
              </c:strCache>
            </c:strRef>
          </c:cat>
          <c:val>
            <c:numRef>
              <c:f>Hoja1!$C$2:$C$9</c:f>
              <c:numCache>
                <c:formatCode>#,##0.00\ "€";[Red]\-#,##0.00\ "€"</c:formatCode>
                <c:ptCount val="8"/>
                <c:pt idx="0">
                  <c:v>110</c:v>
                </c:pt>
                <c:pt idx="1">
                  <c:v>220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320</c:v>
                </c:pt>
                <c:pt idx="6">
                  <c:v>410</c:v>
                </c:pt>
                <c:pt idx="7">
                  <c:v>1700</c:v>
                </c:pt>
              </c:numCache>
            </c:numRef>
          </c:val>
        </c:ser>
        <c:axId val="178594176"/>
        <c:axId val="178595712"/>
      </c:barChart>
      <c:catAx>
        <c:axId val="178594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178595712"/>
        <c:crosses val="autoZero"/>
        <c:auto val="1"/>
        <c:lblAlgn val="ctr"/>
        <c:lblOffset val="100"/>
      </c:catAx>
      <c:valAx>
        <c:axId val="178595712"/>
        <c:scaling>
          <c:orientation val="minMax"/>
        </c:scaling>
        <c:axPos val="l"/>
        <c:majorGridlines/>
        <c:numFmt formatCode="#,##0.00\ &quot;€&quot;;[Red]\-#,##0.00\ &quot;€&quot;" sourceLinked="1"/>
        <c:tickLblPos val="nextTo"/>
        <c:crossAx val="17859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312773403328"/>
          <c:y val="0.32359193314687601"/>
          <c:w val="0.13357983377077864"/>
          <c:h val="0.3297244595578521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DE097AB4-9D68-4BC2-B33D-570B0A002EC9}" type="datetimeFigureOut">
              <a:rPr lang="es-ES"/>
              <a:pPr/>
              <a:t>18/12/2015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A3585EA1-961C-4E1B-A0DA-9F662AAF82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628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2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3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4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5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6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7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8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9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15878C72-F9B3-4AF2-978F-83D998608BBA}" type="slidenum">
              <a:rPr lang="es-ES" sz="1300">
                <a:latin typeface="Times New Roman" charset="0"/>
              </a:rPr>
              <a:pPr algn="r" defTabSz="990600" eaLnBrk="0" hangingPunct="0"/>
              <a:t>10</a:t>
            </a:fld>
            <a:endParaRPr lang="es-ES" sz="130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841875"/>
            <a:ext cx="5207000" cy="458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66" tIns="49533" rIns="99066" bIns="49533"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8EC56-D3D3-41F1-A3DA-91694464C69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DE20-4D0C-411E-A3ED-CD596BA023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D80AE-EBD1-4B8F-A83E-79543EC693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1B400-38F1-4033-BB1D-8464FF8DAA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C989B-AF63-4470-BB14-9AC5475898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0442-56A2-41F5-A79B-B02F58545ED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F4F5-C456-4675-83A0-7E4C3B3B94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250CF-26DB-43B3-8F66-4627CEB35E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09C99-9650-47B8-A563-EFE000BFA9C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4EEE-EEE7-4CE0-911A-AA6563C318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7C7D-1CB3-45FD-9A42-A763008FED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s-ES" dirty="0" smtClean="0"/>
              <a:t>Madrid, 13 Abril 2014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492875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it-IT" smtClean="0"/>
              <a:t>Asamblea General Ordinaria AIE:   MEMORIA 2012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58E3FF1-B72A-4D48-8BF8-490CE542009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1 Título"/>
          <p:cNvSpPr>
            <a:spLocks noGrp="1"/>
          </p:cNvSpPr>
          <p:nvPr>
            <p:ph type="ctrTitle"/>
          </p:nvPr>
        </p:nvSpPr>
        <p:spPr>
          <a:xfrm>
            <a:off x="785813" y="2571750"/>
            <a:ext cx="7772400" cy="1470025"/>
          </a:xfrm>
        </p:spPr>
        <p:txBody>
          <a:bodyPr/>
          <a:lstStyle/>
          <a:p>
            <a:pPr eaLnBrk="1" hangingPunct="1"/>
            <a:r>
              <a:rPr lang="es-ES" sz="4800" b="1" dirty="0" smtClean="0">
                <a:solidFill>
                  <a:schemeClr val="bg1"/>
                </a:solidFill>
              </a:rPr>
              <a:t>MEMORIA ECONÓMICA </a:t>
            </a:r>
            <a:r>
              <a:rPr lang="es-ES" sz="4800" b="1" dirty="0" smtClean="0"/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REFLEXIONES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dirty="0"/>
              <a:t> 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En resumen, ha sido un año de asentamiento, a pesar del descenso de los ingresos, fruto de nuestra crisis de tiempo.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Hemos comprobado que al dejar de realizar actuaciones de concienciación, bajan las donaciones particulares. 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A pesar de que los bancos aprietan seguimos teniendo unos gastos de administración 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en torno al </a:t>
            </a:r>
            <a:r>
              <a:rPr kumimoji="1" lang="es-ES" sz="2000" b="1" dirty="0" smtClean="0">
                <a:solidFill>
                  <a:srgbClr val="338146"/>
                </a:solidFill>
              </a:rPr>
              <a:t>1</a:t>
            </a:r>
            <a:r>
              <a:rPr kumimoji="1" lang="es-ES" sz="2000" b="1" dirty="0" smtClean="0">
                <a:solidFill>
                  <a:srgbClr val="338146"/>
                </a:solidFill>
              </a:rPr>
              <a:t>%</a:t>
            </a: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INGRESOS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14281" y="1928802"/>
          <a:ext cx="8715437" cy="434922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49179"/>
                <a:gridCol w="2123052"/>
                <a:gridCol w="2643206"/>
              </a:tblGrid>
              <a:tr h="648549"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INGRESADO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PRESUPUESTADO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338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CUOTAS APADRINAMIENTOS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13302,53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11500,00 €</a:t>
                      </a:r>
                    </a:p>
                  </a:txBody>
                  <a:tcPr marL="0" marR="0" marT="0" marB="0" anchor="ctr"/>
                </a:tc>
              </a:tr>
              <a:tr h="5338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DONACIONES PARTICULARES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6714,93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12200,00 €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7159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FINANCIACIÓN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DESDE ORGANISMOS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338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CUOTA SOCIOS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410,00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338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INGRESOS FINANCIEROS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265,30 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300,00 €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33849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ENTRADAS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20692,76 </a:t>
                      </a:r>
                      <a:r>
                        <a:rPr lang="es-E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25.690,00 €</a:t>
                      </a:r>
                      <a:endParaRPr lang="es-E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 smtClean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10 Gráfico"/>
          <p:cNvGraphicFramePr/>
          <p:nvPr/>
        </p:nvGraphicFramePr>
        <p:xfrm>
          <a:off x="0" y="1214422"/>
          <a:ext cx="8643966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11 Gráfico"/>
          <p:cNvGraphicFramePr/>
          <p:nvPr/>
        </p:nvGraphicFramePr>
        <p:xfrm>
          <a:off x="4857752" y="1142984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4500562" y="3929066"/>
          <a:ext cx="485775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000108"/>
            <a:ext cx="90678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COMPARATIVA INTERANUAL DE INGRESOS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0" y="1714488"/>
          <a:ext cx="871540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928670"/>
            <a:ext cx="90678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DESTINO DE LOS FONDOS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1400" b="1" i="1" dirty="0" smtClean="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b="1" i="1" dirty="0" smtClean="0">
                <a:solidFill>
                  <a:srgbClr val="0070C0"/>
                </a:solidFill>
              </a:rPr>
              <a:t>      * Gastos del proyecto en 2014 cubiertos con remanente de 2012</a:t>
            </a:r>
            <a:r>
              <a:rPr kumimoji="1" lang="es-ES" sz="2400" b="1" i="1" dirty="0" smtClean="0">
                <a:solidFill>
                  <a:srgbClr val="0070C0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00034" y="1714489"/>
          <a:ext cx="8072494" cy="430349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320508"/>
                <a:gridCol w="2751986"/>
              </a:tblGrid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APADRINAMIENTOS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12.900,00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AGUA EN MOCUMBI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3.670,00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PUPITRES PARA TODOS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1.000,00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CONCIENCIACIÓN Y PUBLICIDAD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54,45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INFULENE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220,00 €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GASTOS BANCARIOS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182,41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RETENCIONES Y AJUSTES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GASTOS VARIOS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0,00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LEITE PARA CRIANÇAS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    0,00 € *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FONDO AIE EN INHARRIME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0,00 </a:t>
                      </a:r>
                      <a:r>
                        <a:rPr lang="es-ES" sz="2000" b="1" u="none" strike="noStrike" dirty="0" smtClean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0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VOLUNTARIADO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549,00 </a:t>
                      </a:r>
                      <a:r>
                        <a:rPr lang="es-ES" sz="2000" b="1" u="none" strike="noStrike" dirty="0"/>
                        <a:t>€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9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u="none" strike="noStrike" dirty="0" smtClean="0"/>
                        <a:t>TOTAL</a:t>
                      </a:r>
                      <a:r>
                        <a:rPr lang="es-ES" sz="3200" b="1" u="none" strike="noStrike" baseline="0" dirty="0" smtClean="0"/>
                        <a:t> SALIDAS</a:t>
                      </a:r>
                      <a:endParaRPr lang="es-ES" sz="3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u="none" strike="noStrike" dirty="0" smtClean="0"/>
                        <a:t>18575,86 </a:t>
                      </a:r>
                      <a:r>
                        <a:rPr lang="es-ES" sz="3200" b="1" u="none" strike="noStrike" dirty="0" smtClean="0"/>
                        <a:t>€</a:t>
                      </a:r>
                      <a:endParaRPr lang="es-ES" sz="3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DESTINO DE LOS FONDOS. NOVEDADES:</a:t>
            </a:r>
            <a:r>
              <a:rPr kumimoji="1" lang="es-ES" sz="2400" b="1" i="1" dirty="0" smtClean="0">
                <a:solidFill>
                  <a:srgbClr val="000066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1400" b="1" i="1" dirty="0" smtClean="0">
                <a:solidFill>
                  <a:srgbClr val="000066"/>
                </a:solidFill>
              </a:rPr>
              <a:t>  </a:t>
            </a:r>
            <a:endParaRPr kumimoji="1" lang="es-ES" sz="1400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dirty="0"/>
              <a:t> 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FONDOS PARA </a:t>
            </a:r>
            <a:r>
              <a:rPr kumimoji="1" lang="es-ES" sz="2000" b="1" dirty="0" smtClean="0">
                <a:solidFill>
                  <a:srgbClr val="980000"/>
                </a:solidFill>
              </a:rPr>
              <a:t>INFULENE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:</a:t>
            </a:r>
          </a:p>
          <a:p>
            <a:pPr lvl="1"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</a:t>
            </a:r>
            <a:r>
              <a:rPr kumimoji="1" lang="es-ES" sz="2000" b="1" dirty="0" smtClean="0">
                <a:solidFill>
                  <a:srgbClr val="338146"/>
                </a:solidFill>
              </a:rPr>
              <a:t>220 €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 Agendas y Libretas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FONDOS PARA </a:t>
            </a:r>
            <a:r>
              <a:rPr kumimoji="1" lang="es-ES" sz="2000" b="1" dirty="0" smtClean="0">
                <a:solidFill>
                  <a:srgbClr val="980000"/>
                </a:solidFill>
              </a:rPr>
              <a:t>CONCIENCIACIÓN Y PUBLICIDAD:</a:t>
            </a:r>
          </a:p>
          <a:p>
            <a:pPr lvl="1"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</a:t>
            </a:r>
            <a:r>
              <a:rPr kumimoji="1" lang="es-ES" sz="2000" b="1" dirty="0" smtClean="0">
                <a:solidFill>
                  <a:srgbClr val="338146"/>
                </a:solidFill>
              </a:rPr>
              <a:t>54,45 €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 Placa agradecimiento a Sucursal La </a:t>
            </a:r>
            <a:r>
              <a:rPr kumimoji="1" lang="es-ES" sz="2000" b="1" i="1" dirty="0" err="1" smtClean="0">
                <a:solidFill>
                  <a:srgbClr val="000066"/>
                </a:solidFill>
              </a:rPr>
              <a:t>Caixa</a:t>
            </a:r>
            <a:endParaRPr kumimoji="1" lang="es-ES" sz="2000" b="1" i="1" dirty="0" smtClean="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FONDOS PARA </a:t>
            </a:r>
            <a:r>
              <a:rPr kumimoji="1" lang="es-ES" sz="2000" b="1" i="1" dirty="0" smtClean="0">
                <a:solidFill>
                  <a:srgbClr val="980000"/>
                </a:solidFill>
              </a:rPr>
              <a:t>VOLUNTARIADO</a:t>
            </a:r>
            <a:r>
              <a:rPr kumimoji="1" lang="es-ES" sz="2000" b="1" dirty="0" smtClean="0">
                <a:solidFill>
                  <a:srgbClr val="980000"/>
                </a:solidFill>
              </a:rPr>
              <a:t>:</a:t>
            </a:r>
          </a:p>
          <a:p>
            <a:pPr lvl="1" eaLnBrk="0" hangingPunct="0">
              <a:spcBef>
                <a:spcPct val="20000"/>
              </a:spcBef>
              <a:spcAft>
                <a:spcPct val="55000"/>
              </a:spcAft>
              <a:buFont typeface="Wingdings" pitchFamily="2" charset="2"/>
              <a:buChar char="Ø"/>
            </a:pPr>
            <a:r>
              <a:rPr kumimoji="1" lang="es-ES" sz="2000" b="1" i="1" dirty="0" smtClean="0">
                <a:solidFill>
                  <a:srgbClr val="000066"/>
                </a:solidFill>
              </a:rPr>
              <a:t> </a:t>
            </a:r>
            <a:r>
              <a:rPr kumimoji="1" lang="es-ES" sz="2000" b="1" dirty="0" smtClean="0">
                <a:solidFill>
                  <a:srgbClr val="338146"/>
                </a:solidFill>
              </a:rPr>
              <a:t>549 €</a:t>
            </a:r>
            <a:r>
              <a:rPr kumimoji="1" lang="es-ES" sz="2000" b="1" i="1" dirty="0" smtClean="0">
                <a:solidFill>
                  <a:srgbClr val="000066"/>
                </a:solidFill>
              </a:rPr>
              <a:t> Seguro Voluntario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000108"/>
            <a:ext cx="90678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PORCENTAJE DE GASTOS ADMINISTRATIVOS &lt;1%</a:t>
            </a:r>
            <a:r>
              <a:rPr kumimoji="1" lang="es-ES" sz="2400" b="1" i="1" dirty="0" smtClean="0">
                <a:solidFill>
                  <a:srgbClr val="000066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0" y="1857364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2285984" y="2000240"/>
          <a:ext cx="685801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GASTOS ADMINISTRATIVOS vs CUOTAS DE SOCIOS</a:t>
            </a:r>
            <a:endParaRPr kumimoji="1" lang="es-ES" sz="2400" b="1" i="1" dirty="0" smtClean="0">
              <a:solidFill>
                <a:srgbClr val="000066"/>
              </a:solidFill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5 Marcador de contenido"/>
          <p:cNvGraphicFramePr>
            <a:graphicFrameLocks/>
          </p:cNvGraphicFramePr>
          <p:nvPr/>
        </p:nvGraphicFramePr>
        <p:xfrm>
          <a:off x="0" y="1908164"/>
          <a:ext cx="9144000" cy="4949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Madrid, 18 Abril 2015</a:t>
            </a: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Asamblea General Ordinaria AIE:   MEMORIA 2014</a:t>
            </a:r>
            <a:endParaRPr lang="es-ES" dirty="0"/>
          </a:p>
        </p:txBody>
      </p:sp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  <a:solidFill>
            <a:srgbClr val="37B2F7"/>
          </a:solidFill>
          <a:ln/>
        </p:spPr>
        <p:txBody>
          <a:bodyPr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3500" b="1" dirty="0" smtClean="0"/>
              <a:t> Memoria Económica 2014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20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endParaRPr kumimoji="1" lang="es-ES" sz="800" dirty="0"/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000" dirty="0"/>
              <a:t> </a:t>
            </a:r>
            <a:r>
              <a:rPr kumimoji="1" lang="es-ES" sz="2000" b="1" i="1" dirty="0" smtClean="0"/>
              <a:t>PRESUPUESTOS 2015</a:t>
            </a:r>
            <a:r>
              <a:rPr kumimoji="1" lang="es-ES" sz="2400" b="1" i="1" dirty="0" smtClean="0">
                <a:solidFill>
                  <a:srgbClr val="000066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1" lang="es-ES" sz="2400" b="1" i="1" dirty="0" smtClean="0">
                <a:solidFill>
                  <a:srgbClr val="000066"/>
                </a:solidFill>
              </a:rPr>
              <a:t>   </a:t>
            </a:r>
            <a:endParaRPr kumimoji="1" lang="es-ES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10" y="2000238"/>
          <a:ext cx="7786742" cy="442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082"/>
                <a:gridCol w="2895660"/>
              </a:tblGrid>
              <a:tr h="632737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PRESUPUESTO</a:t>
                      </a:r>
                      <a:r>
                        <a:rPr lang="es-ES" sz="3200" baseline="0" dirty="0" smtClean="0"/>
                        <a:t> TOTAL</a:t>
                      </a:r>
                      <a:endParaRPr lang="es-E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27233 €</a:t>
                      </a:r>
                      <a:endParaRPr lang="es-ES" sz="3200" dirty="0"/>
                    </a:p>
                  </a:txBody>
                  <a:tcPr anchor="ctr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APADRINAMIENTOS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13.500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DONACIONES PARTICULARES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7.000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FINANCIACIÓN PÚBLICA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FINANCIACIÓN</a:t>
                      </a:r>
                      <a:r>
                        <a:rPr lang="es-E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PRIVADA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6103</a:t>
                      </a:r>
                      <a:r>
                        <a:rPr lang="es-ES" sz="2400" baseline="0" dirty="0" smtClean="0"/>
                        <a:t>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CUOTA SOCIOS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530 €</a:t>
                      </a:r>
                      <a:endParaRPr lang="es-ES" sz="2400" dirty="0"/>
                    </a:p>
                  </a:txBody>
                  <a:tcPr anchor="b"/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OTROS INGRESOS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100 €</a:t>
                      </a:r>
                      <a:endParaRPr lang="es-ES" sz="2400" dirty="0"/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5501</TotalTime>
  <Words>472</Words>
  <Application>Microsoft Office PowerPoint</Application>
  <PresentationFormat>Presentación en pantalla (4:3)</PresentationFormat>
  <Paragraphs>163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MEMORIA ECONÓMICA 2014</vt:lpstr>
      <vt:lpstr> Memoria Económica 2014</vt:lpstr>
      <vt:lpstr> Memoria Económica 2014</vt:lpstr>
      <vt:lpstr> Memoria Económica 2014</vt:lpstr>
      <vt:lpstr> Memoria Económica 2014</vt:lpstr>
      <vt:lpstr> Memoria Económica 2014</vt:lpstr>
      <vt:lpstr> Memoria Económica 2014</vt:lpstr>
      <vt:lpstr> Memoria Económica 2014</vt:lpstr>
      <vt:lpstr> Memoria Económica 2014</vt:lpstr>
      <vt:lpstr> Memoria Económica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Jandro</dc:creator>
  <cp:lastModifiedBy>Jandro</cp:lastModifiedBy>
  <cp:revision>289</cp:revision>
  <dcterms:created xsi:type="dcterms:W3CDTF">2010-03-26T15:31:33Z</dcterms:created>
  <dcterms:modified xsi:type="dcterms:W3CDTF">2015-12-18T10:11:02Z</dcterms:modified>
</cp:coreProperties>
</file>