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311" r:id="rId2"/>
    <p:sldId id="309" r:id="rId3"/>
    <p:sldId id="326" r:id="rId4"/>
    <p:sldId id="323" r:id="rId5"/>
    <p:sldId id="314" r:id="rId6"/>
    <p:sldId id="317" r:id="rId7"/>
    <p:sldId id="316" r:id="rId8"/>
    <p:sldId id="315" r:id="rId9"/>
    <p:sldId id="318" r:id="rId10"/>
    <p:sldId id="327" r:id="rId11"/>
  </p:sldIdLst>
  <p:sldSz cx="9144000" cy="6858000" type="screen4x3"/>
  <p:notesSz cx="7102475" cy="102346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B2F7"/>
    <a:srgbClr val="FF0000"/>
    <a:srgbClr val="FFFFB7"/>
    <a:srgbClr val="3792F7"/>
    <a:srgbClr val="5CACE2"/>
    <a:srgbClr val="3799DB"/>
    <a:srgbClr val="0BB3C5"/>
    <a:srgbClr val="980000"/>
    <a:srgbClr val="B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99" autoAdjust="0"/>
    <p:restoredTop sz="83978"/>
  </p:normalViewPr>
  <p:slideViewPr>
    <p:cSldViewPr>
      <p:cViewPr varScale="1">
        <p:scale>
          <a:sx n="105" d="100"/>
          <a:sy n="105" d="100"/>
        </p:scale>
        <p:origin x="52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0775155756049943"/>
          <c:y val="0.898029431777247"/>
        </c:manualLayout>
      </c:layout>
      <c:overlay val="0"/>
      <c:txPr>
        <a:bodyPr/>
        <a:lstStyle/>
        <a:p>
          <a:pPr>
            <a:defRPr sz="2000" i="1">
              <a:solidFill>
                <a:srgbClr val="002060"/>
              </a:solidFill>
              <a:latin typeface="Arial" pitchFamily="34" charset="0"/>
              <a:cs typeface="Arial" pitchFamily="34" charset="0"/>
            </a:defRPr>
          </a:pPr>
          <a:endParaRPr lang="es-ES_tradnl"/>
        </a:p>
      </c:txPr>
    </c:title>
    <c:autoTitleDeleted val="0"/>
    <c:plotArea>
      <c:layout>
        <c:manualLayout>
          <c:layoutTarget val="inner"/>
          <c:xMode val="edge"/>
          <c:yMode val="edge"/>
          <c:x val="0.0605642132326758"/>
          <c:y val="0.123485574769713"/>
          <c:w val="0.465802268486525"/>
          <c:h val="0.743257323807943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INGRESOS POR DONACIONES </c:v>
                </c:pt>
              </c:strCache>
            </c:strRef>
          </c:tx>
          <c:dPt>
            <c:idx val="2"/>
            <c:bubble3D val="0"/>
            <c:spPr>
              <a:solidFill>
                <a:srgbClr val="37B2F7"/>
              </a:solidFill>
            </c:spPr>
          </c:dPt>
          <c:dLbls>
            <c:dLbl>
              <c:idx val="0"/>
              <c:layout>
                <c:manualLayout>
                  <c:x val="-0.0198600966269418"/>
                  <c:y val="0.00560427391641619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440769896596076"/>
                  <c:y val="0.034342473664448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17630795863843"/>
                  <c:y val="-0.3147263713832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0235077278184574"/>
                  <c:y val="-0.300149998761128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s-ES_tradnl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Hoja1!$A$2:$A$4</c:f>
              <c:strCache>
                <c:ptCount val="3"/>
                <c:pt idx="0">
                  <c:v>PUPITRES</c:v>
                </c:pt>
                <c:pt idx="1">
                  <c:v>LEITE</c:v>
                </c:pt>
                <c:pt idx="2">
                  <c:v>GENERAL</c:v>
                </c:pt>
              </c:strCache>
            </c:strRef>
          </c:cat>
          <c:val>
            <c:numRef>
              <c:f>Hoja1!$B$2:$B$4</c:f>
              <c:numCache>
                <c:formatCode>"€"#,##0;\-"€"#,##0</c:formatCode>
                <c:ptCount val="3"/>
                <c:pt idx="0">
                  <c:v>305.0</c:v>
                </c:pt>
                <c:pt idx="1">
                  <c:v>100.0</c:v>
                </c:pt>
                <c:pt idx="2">
                  <c:v>4008.0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s-ES_tradn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/>
              <a:t>PUPITRES </a:t>
            </a:r>
          </a:p>
          <a:p>
            <a:pPr>
              <a:defRPr/>
            </a:pPr>
            <a:r>
              <a:rPr lang="es-ES"/>
              <a:t>PARA TODOS</a:t>
            </a:r>
          </a:p>
        </c:rich>
      </c:tx>
      <c:layout>
        <c:manualLayout>
          <c:xMode val="edge"/>
          <c:yMode val="edge"/>
          <c:x val="0.318830136644185"/>
          <c:y val="0.031372329440749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PUPITRES</c:v>
                </c:pt>
              </c:strCache>
            </c:strRef>
          </c:tx>
          <c:dLbls>
            <c:dLbl>
              <c:idx val="0"/>
              <c:layout>
                <c:manualLayout>
                  <c:x val="0.0307077903216775"/>
                  <c:y val="0.06494196820073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09899115767698"/>
                  <c:y val="0.0917556301922988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s-ES_tradnl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MERCADILLO GETAFE</c:v>
                </c:pt>
                <c:pt idx="1">
                  <c:v>ORDINARIO</c:v>
                </c:pt>
              </c:strCache>
            </c:strRef>
          </c:cat>
          <c:val>
            <c:numRef>
              <c:f>Hoja1!$B$2:$B$3</c:f>
              <c:numCache>
                <c:formatCode>#,##0\ "€"</c:formatCode>
                <c:ptCount val="2"/>
                <c:pt idx="0">
                  <c:v>100.0</c:v>
                </c:pt>
                <c:pt idx="1">
                  <c:v>205.0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s-ES_tradn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LEITE </a:t>
            </a:r>
          </a:p>
          <a:p>
            <a:pPr>
              <a:defRPr/>
            </a:pPr>
            <a:r>
              <a:rPr lang="en-US"/>
              <a:t>PARA CRIANÇAS</a:t>
            </a:r>
          </a:p>
        </c:rich>
      </c:tx>
      <c:layout>
        <c:manualLayout>
          <c:xMode val="edge"/>
          <c:yMode val="edge"/>
          <c:x val="0.348428861745103"/>
          <c:y val="0.706026804461811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94907768037561"/>
          <c:y val="0.130208412489551"/>
          <c:w val="0.335562079394977"/>
          <c:h val="0.589780330814514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LEITE</c:v>
                </c:pt>
              </c:strCache>
            </c:strRef>
          </c:tx>
          <c:dLbls>
            <c:dLbl>
              <c:idx val="0"/>
              <c:layout>
                <c:manualLayout>
                  <c:x val="0.263831912374284"/>
                  <c:y val="-0.052312694724296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00697971442059144"/>
                  <c:y val="0.30103586326604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s-ES_tradnl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</c:f>
              <c:strCache>
                <c:ptCount val="1"/>
                <c:pt idx="0">
                  <c:v>ORDINARIO</c:v>
                </c:pt>
              </c:strCache>
            </c:strRef>
          </c:cat>
          <c:val>
            <c:numRef>
              <c:f>Hoja1!$B$2</c:f>
              <c:numCache>
                <c:formatCode>#,##0\ "€"</c:formatCode>
                <c:ptCount val="1"/>
                <c:pt idx="0">
                  <c:v>100.0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84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s-ES_tradn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78792650918636"/>
          <c:y val="0.0402578759633668"/>
          <c:w val="0.892433289588801"/>
          <c:h val="0.8302283528733"/>
        </c:manualLayout>
      </c:layout>
      <c:lineChart>
        <c:grouping val="standard"/>
        <c:varyColors val="0"/>
        <c:ser>
          <c:idx val="0"/>
          <c:order val="0"/>
          <c:tx>
            <c:strRef>
              <c:f>Hoja1!$A$2</c:f>
              <c:strCache>
                <c:ptCount val="1"/>
                <c:pt idx="0">
                  <c:v>APADRINAMIENTOS</c:v>
                </c:pt>
              </c:strCache>
            </c:strRef>
          </c:tx>
          <c:cat>
            <c:strRef>
              <c:f>Hoja1!$B$1:$I$1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strCache>
            </c:strRef>
          </c:cat>
          <c:val>
            <c:numRef>
              <c:f>Hoja1!$B$2:$I$2</c:f>
              <c:numCache>
                <c:formatCode>General</c:formatCode>
                <c:ptCount val="8"/>
                <c:pt idx="0">
                  <c:v>8440.0</c:v>
                </c:pt>
                <c:pt idx="1">
                  <c:v>10134.0</c:v>
                </c:pt>
                <c:pt idx="2">
                  <c:v>8862.02</c:v>
                </c:pt>
                <c:pt idx="3">
                  <c:v>10166.0</c:v>
                </c:pt>
                <c:pt idx="4">
                  <c:v>8706.0</c:v>
                </c:pt>
                <c:pt idx="5">
                  <c:v>13790.43</c:v>
                </c:pt>
                <c:pt idx="6">
                  <c:v>13302.53</c:v>
                </c:pt>
                <c:pt idx="7">
                  <c:v>13271.0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Hoja1!$A$3</c:f>
              <c:strCache>
                <c:ptCount val="1"/>
                <c:pt idx="0">
                  <c:v>DONACIONES PARTICULARES</c:v>
                </c:pt>
              </c:strCache>
            </c:strRef>
          </c:tx>
          <c:cat>
            <c:strRef>
              <c:f>Hoja1!$B$1:$I$1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strCache>
            </c:strRef>
          </c:cat>
          <c:val>
            <c:numRef>
              <c:f>Hoja1!$B$3:$I$3</c:f>
              <c:numCache>
                <c:formatCode>General</c:formatCode>
                <c:ptCount val="8"/>
                <c:pt idx="0">
                  <c:v>4430.0</c:v>
                </c:pt>
                <c:pt idx="1">
                  <c:v>6029.75</c:v>
                </c:pt>
                <c:pt idx="2">
                  <c:v>4119.0</c:v>
                </c:pt>
                <c:pt idx="3">
                  <c:v>7324.67</c:v>
                </c:pt>
                <c:pt idx="4">
                  <c:v>11697.0</c:v>
                </c:pt>
                <c:pt idx="5">
                  <c:v>12188.45</c:v>
                </c:pt>
                <c:pt idx="6">
                  <c:v>6714.93</c:v>
                </c:pt>
                <c:pt idx="7">
                  <c:v>4008.0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Hoja1!$A$4</c:f>
              <c:strCache>
                <c:ptCount val="1"/>
                <c:pt idx="0">
                  <c:v>DONACIONES ORGANISMOS</c:v>
                </c:pt>
              </c:strCache>
            </c:strRef>
          </c:tx>
          <c:cat>
            <c:strRef>
              <c:f>Hoja1!$B$1:$I$1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strCache>
            </c:strRef>
          </c:cat>
          <c:val>
            <c:numRef>
              <c:f>Hoja1!$B$4:$I$4</c:f>
            </c:numRef>
          </c:val>
          <c:smooth val="0"/>
        </c:ser>
        <c:ser>
          <c:idx val="3"/>
          <c:order val="3"/>
          <c:tx>
            <c:strRef>
              <c:f>Hoja1!$A$5</c:f>
              <c:strCache>
                <c:ptCount val="1"/>
                <c:pt idx="0">
                  <c:v>CUOTAS SOCIOS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circle"/>
            <c:size val="9"/>
            <c:spPr>
              <a:ln>
                <a:solidFill>
                  <a:srgbClr val="00B050"/>
                </a:solidFill>
              </a:ln>
            </c:spPr>
          </c:marker>
          <c:cat>
            <c:strRef>
              <c:f>Hoja1!$B$1:$I$1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strCache>
            </c:strRef>
          </c:cat>
          <c:val>
            <c:numRef>
              <c:f>Hoja1!$B$5:$I$5</c:f>
              <c:numCache>
                <c:formatCode>General</c:formatCode>
                <c:ptCount val="8"/>
                <c:pt idx="0">
                  <c:v>110.0</c:v>
                </c:pt>
                <c:pt idx="1">
                  <c:v>220.0</c:v>
                </c:pt>
                <c:pt idx="2">
                  <c:v>260.0</c:v>
                </c:pt>
                <c:pt idx="3">
                  <c:v>250.0</c:v>
                </c:pt>
                <c:pt idx="4" formatCode="#,##0.00\ [$€-1];[Red]#,##0.00\ [$€-1]">
                  <c:v>300.0</c:v>
                </c:pt>
                <c:pt idx="5" formatCode="#,##0.00\ [$€-1];[Red]#,##0.00\ [$€-1]">
                  <c:v>320.0</c:v>
                </c:pt>
                <c:pt idx="6" formatCode="#,##0.00\ [$€-1];[Red]#,##0.00\ [$€-1]">
                  <c:v>410.0</c:v>
                </c:pt>
                <c:pt idx="7" formatCode="#,##0.00\ [$€-1];[Red]#,##0.00\ [$€-1]">
                  <c:v>560.0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Hoja1!$A$6</c:f>
              <c:strCache>
                <c:ptCount val="1"/>
                <c:pt idx="0">
                  <c:v>OTROS INGRESOS</c:v>
                </c:pt>
              </c:strCache>
            </c:strRef>
          </c:tx>
          <c:cat>
            <c:strRef>
              <c:f>Hoja1!$B$1:$I$1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strCache>
            </c:strRef>
          </c:cat>
          <c:val>
            <c:numRef>
              <c:f>Hoja1!$B$6:$I$6</c:f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41654400"/>
        <c:axId val="-2008096448"/>
      </c:lineChart>
      <c:catAx>
        <c:axId val="-2041654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2000" b="1"/>
            </a:pPr>
            <a:endParaRPr lang="es-ES_tradnl"/>
          </a:p>
        </c:txPr>
        <c:crossAx val="-2008096448"/>
        <c:crosses val="autoZero"/>
        <c:auto val="1"/>
        <c:lblAlgn val="ctr"/>
        <c:lblOffset val="100"/>
        <c:noMultiLvlLbl val="0"/>
      </c:catAx>
      <c:valAx>
        <c:axId val="-2008096448"/>
        <c:scaling>
          <c:orientation val="minMax"/>
          <c:max val="3000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416544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136291559175"/>
          <c:y val="0.0724046190608722"/>
          <c:w val="0.416770926511267"/>
          <c:h val="0.352750348718675"/>
        </c:manualLayout>
      </c:layout>
      <c:overlay val="0"/>
      <c:txPr>
        <a:bodyPr/>
        <a:lstStyle/>
        <a:p>
          <a:pPr>
            <a:defRPr b="1"/>
          </a:pPr>
          <a:endParaRPr lang="es-ES_tradn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_tradn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47"/>
    </mc:Choice>
    <mc:Fallback>
      <c:style val="47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Gestión</c:v>
                </c:pt>
              </c:strCache>
            </c:strRef>
          </c:tx>
          <c:marker>
            <c:symbol val="none"/>
          </c:marker>
          <c:cat>
            <c:numRef>
              <c:f>Hoja1!$A$2:$A$9</c:f>
              <c:numCache>
                <c:formatCode>General</c:formatCode>
                <c:ptCount val="8"/>
                <c:pt idx="0">
                  <c:v>2008.0</c:v>
                </c:pt>
                <c:pt idx="1">
                  <c:v>2009.0</c:v>
                </c:pt>
                <c:pt idx="2">
                  <c:v>2010.0</c:v>
                </c:pt>
                <c:pt idx="3">
                  <c:v>2011.0</c:v>
                </c:pt>
                <c:pt idx="4">
                  <c:v>2012.0</c:v>
                </c:pt>
                <c:pt idx="5">
                  <c:v>2013.0</c:v>
                </c:pt>
                <c:pt idx="6">
                  <c:v>2014.0</c:v>
                </c:pt>
                <c:pt idx="7">
                  <c:v>2015.0</c:v>
                </c:pt>
              </c:numCache>
            </c:numRef>
          </c:cat>
          <c:val>
            <c:numRef>
              <c:f>Hoja1!$B$2:$B$9</c:f>
            </c:numRef>
          </c:val>
          <c:smooth val="0"/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Total salidas</c:v>
                </c:pt>
              </c:strCache>
            </c:strRef>
          </c:tx>
          <c:marker>
            <c:symbol val="none"/>
          </c:marker>
          <c:cat>
            <c:numRef>
              <c:f>Hoja1!$A$2:$A$9</c:f>
              <c:numCache>
                <c:formatCode>General</c:formatCode>
                <c:ptCount val="8"/>
                <c:pt idx="0">
                  <c:v>2008.0</c:v>
                </c:pt>
                <c:pt idx="1">
                  <c:v>2009.0</c:v>
                </c:pt>
                <c:pt idx="2">
                  <c:v>2010.0</c:v>
                </c:pt>
                <c:pt idx="3">
                  <c:v>2011.0</c:v>
                </c:pt>
                <c:pt idx="4">
                  <c:v>2012.0</c:v>
                </c:pt>
                <c:pt idx="5">
                  <c:v>2013.0</c:v>
                </c:pt>
                <c:pt idx="6">
                  <c:v>2014.0</c:v>
                </c:pt>
                <c:pt idx="7">
                  <c:v>2015.0</c:v>
                </c:pt>
              </c:numCache>
            </c:numRef>
          </c:cat>
          <c:val>
            <c:numRef>
              <c:f>Hoja1!$C$2:$C$9</c:f>
            </c:numRef>
          </c:val>
          <c:smooth val="0"/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lang="es-ES" sz="2001"/>
                  </a:pPr>
                  <a:endParaRPr lang="es-ES_tradn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lang="es-ES" sz="2001"/>
                  </a:pPr>
                  <a:endParaRPr lang="es-ES_tradn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lang="es-ES" sz="2001"/>
                  </a:pPr>
                  <a:endParaRPr lang="es-ES_tradn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lang="es-ES" sz="2001"/>
                  </a:pPr>
                  <a:endParaRPr lang="es-ES_tradn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spPr/>
              <c:txPr>
                <a:bodyPr/>
                <a:lstStyle/>
                <a:p>
                  <a:pPr>
                    <a:defRPr lang="es-ES" sz="2000"/>
                  </a:pPr>
                  <a:endParaRPr lang="es-ES_tradn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0305555555555556"/>
                  <c:y val="-0.04383530962953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ES"/>
                </a:pPr>
                <a:endParaRPr lang="es-ES_trad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Hoja1!$A$2:$A$9</c:f>
              <c:numCache>
                <c:formatCode>General</c:formatCode>
                <c:ptCount val="8"/>
                <c:pt idx="0">
                  <c:v>2008.0</c:v>
                </c:pt>
                <c:pt idx="1">
                  <c:v>2009.0</c:v>
                </c:pt>
                <c:pt idx="2">
                  <c:v>2010.0</c:v>
                </c:pt>
                <c:pt idx="3">
                  <c:v>2011.0</c:v>
                </c:pt>
                <c:pt idx="4">
                  <c:v>2012.0</c:v>
                </c:pt>
                <c:pt idx="5">
                  <c:v>2013.0</c:v>
                </c:pt>
                <c:pt idx="6">
                  <c:v>2014.0</c:v>
                </c:pt>
                <c:pt idx="7">
                  <c:v>2015.0</c:v>
                </c:pt>
              </c:numCache>
            </c:numRef>
          </c:cat>
          <c:val>
            <c:numRef>
              <c:f>Hoja1!$D$2:$D$9</c:f>
              <c:numCache>
                <c:formatCode>0.00%</c:formatCode>
                <c:ptCount val="8"/>
                <c:pt idx="0">
                  <c:v>0.00534914379188725</c:v>
                </c:pt>
                <c:pt idx="1">
                  <c:v>0.000353822521612238</c:v>
                </c:pt>
                <c:pt idx="2">
                  <c:v>0.00634002370510162</c:v>
                </c:pt>
                <c:pt idx="3">
                  <c:v>0.000940585776012028</c:v>
                </c:pt>
                <c:pt idx="4">
                  <c:v>0.00602181836827161</c:v>
                </c:pt>
                <c:pt idx="5">
                  <c:v>0.00808409061927605</c:v>
                </c:pt>
                <c:pt idx="6">
                  <c:v>0.0127509574253897</c:v>
                </c:pt>
                <c:pt idx="7">
                  <c:v>0.00429500417417285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042127808"/>
        <c:axId val="-2020644688"/>
      </c:lineChart>
      <c:catAx>
        <c:axId val="-2042127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801"/>
            </a:pPr>
            <a:endParaRPr lang="es-ES_tradnl"/>
          </a:p>
        </c:txPr>
        <c:crossAx val="-2020644688"/>
        <c:crosses val="autoZero"/>
        <c:auto val="1"/>
        <c:lblAlgn val="ctr"/>
        <c:lblOffset val="100"/>
        <c:noMultiLvlLbl val="0"/>
      </c:catAx>
      <c:valAx>
        <c:axId val="-2020644688"/>
        <c:scaling>
          <c:orientation val="minMax"/>
          <c:max val="0.1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-2042127808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1"/>
      </a:pPr>
      <a:endParaRPr lang="es-ES_tradn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03036505018361"/>
          <c:y val="0.0751980738542514"/>
          <c:w val="0.342073859261921"/>
          <c:h val="0.781879458578136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FF0000"/>
            </a:solidFill>
          </c:spPr>
          <c:dPt>
            <c:idx val="1"/>
            <c:bubble3D val="0"/>
            <c:spPr>
              <a:solidFill>
                <a:srgbClr val="37B2F7"/>
              </a:solidFill>
            </c:spPr>
          </c:dPt>
          <c:dLbls>
            <c:dLbl>
              <c:idx val="0"/>
              <c:layout>
                <c:manualLayout>
                  <c:x val="-0.0639686463257012"/>
                  <c:y val="0.0942102309161856"/>
                </c:manualLayout>
              </c:layout>
              <c:numFmt formatCode="0.00%" sourceLinked="0"/>
              <c:spPr/>
              <c:txPr>
                <a:bodyPr/>
                <a:lstStyle/>
                <a:p>
                  <a:pPr>
                    <a:defRPr sz="1800" b="1">
                      <a:solidFill>
                        <a:schemeClr val="bg1"/>
                      </a:solidFill>
                    </a:defRPr>
                  </a:pPr>
                  <a:endParaRPr lang="es-ES_tradnl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35184869793246"/>
                  <c:y val="-0.110323437306276"/>
                </c:manualLayout>
              </c:layout>
              <c:numFmt formatCode="0.00%" sourceLinked="0"/>
              <c:spPr/>
              <c:txPr>
                <a:bodyPr/>
                <a:lstStyle/>
                <a:p>
                  <a:pPr>
                    <a:defRPr sz="1800" b="1">
                      <a:solidFill>
                        <a:schemeClr val="bg1"/>
                      </a:solidFill>
                    </a:defRPr>
                  </a:pPr>
                  <a:endParaRPr lang="es-ES_tradnl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es-ES_tradnl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>
                  <a:solidFill>
                    <a:schemeClr val="bg1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Gastos admon.</c:v>
                </c:pt>
                <c:pt idx="1">
                  <c:v>Actuaciones</c:v>
                </c:pt>
              </c:strCache>
            </c:strRef>
          </c:cat>
          <c:val>
            <c:numRef>
              <c:f>Hoja1!$B$2:$B$3</c:f>
              <c:numCache>
                <c:formatCode>#,##0.00\ "€"</c:formatCode>
                <c:ptCount val="2"/>
                <c:pt idx="0">
                  <c:v>273.7</c:v>
                </c:pt>
                <c:pt idx="1">
                  <c:v>63725.2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9"/>
      </c:pieChart>
      <c:spPr>
        <a:noFill/>
        <a:ln w="25402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es-ES_tradn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43"/>
    </mc:Choice>
    <mc:Fallback>
      <c:style val="4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5389982502187"/>
          <c:y val="0.0410197428763296"/>
          <c:w val="0.722419072615923"/>
          <c:h val="0.7303211661962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GASTOS ADMON.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Hoja1!$A$2:$A$10</c:f>
              <c:strCach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Histórico</c:v>
                </c:pt>
              </c:strCache>
            </c:strRef>
          </c:cat>
          <c:val>
            <c:numRef>
              <c:f>Hoja1!$B$2:$B$10</c:f>
              <c:numCache>
                <c:formatCode>"€"#,##0.00;[Red]\-"€"#,##0.00</c:formatCode>
                <c:ptCount val="9"/>
                <c:pt idx="0">
                  <c:v>61.99</c:v>
                </c:pt>
                <c:pt idx="1">
                  <c:v>6.589999999999996</c:v>
                </c:pt>
                <c:pt idx="2">
                  <c:v>154.17</c:v>
                </c:pt>
                <c:pt idx="3">
                  <c:v>112.82</c:v>
                </c:pt>
                <c:pt idx="4">
                  <c:v>122.14</c:v>
                </c:pt>
                <c:pt idx="5">
                  <c:v>221.25</c:v>
                </c:pt>
                <c:pt idx="6">
                  <c:v>236.86</c:v>
                </c:pt>
                <c:pt idx="7">
                  <c:v>273.7</c:v>
                </c:pt>
                <c:pt idx="8">
                  <c:v>1189.52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CUOTAS SOCIOS</c:v>
                </c:pt>
              </c:strCache>
            </c:strRef>
          </c:tx>
          <c:spPr>
            <a:solidFill>
              <a:srgbClr val="37B2F7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Hoja1!$A$2:$A$10</c:f>
              <c:strCach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Histórico</c:v>
                </c:pt>
              </c:strCache>
            </c:strRef>
          </c:cat>
          <c:val>
            <c:numRef>
              <c:f>Hoja1!$C$2:$C$10</c:f>
              <c:numCache>
                <c:formatCode>"€"#,##0.00;[Red]\-"€"#,##0.00</c:formatCode>
                <c:ptCount val="9"/>
                <c:pt idx="0">
                  <c:v>110.0</c:v>
                </c:pt>
                <c:pt idx="1">
                  <c:v>220.0</c:v>
                </c:pt>
                <c:pt idx="2">
                  <c:v>200.0</c:v>
                </c:pt>
                <c:pt idx="3">
                  <c:v>250.0</c:v>
                </c:pt>
                <c:pt idx="4">
                  <c:v>300.0</c:v>
                </c:pt>
                <c:pt idx="5">
                  <c:v>320.0</c:v>
                </c:pt>
                <c:pt idx="6">
                  <c:v>410.0</c:v>
                </c:pt>
                <c:pt idx="7">
                  <c:v>560.0</c:v>
                </c:pt>
                <c:pt idx="8">
                  <c:v>2370.0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70547536"/>
        <c:axId val="-2017495264"/>
      </c:barChart>
      <c:catAx>
        <c:axId val="-2070547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s-ES_tradnl"/>
          </a:p>
        </c:txPr>
        <c:crossAx val="-2017495264"/>
        <c:crosses val="autoZero"/>
        <c:auto val="1"/>
        <c:lblAlgn val="ctr"/>
        <c:lblOffset val="100"/>
        <c:noMultiLvlLbl val="0"/>
      </c:catAx>
      <c:valAx>
        <c:axId val="-2017495264"/>
        <c:scaling>
          <c:orientation val="minMax"/>
        </c:scaling>
        <c:delete val="0"/>
        <c:axPos val="l"/>
        <c:majorGridlines/>
        <c:numFmt formatCode="&quot;€&quot;#,##0.00;[Red]\-&quot;€&quot;#,##0.00" sourceLinked="1"/>
        <c:majorTickMark val="out"/>
        <c:minorTickMark val="none"/>
        <c:tickLblPos val="nextTo"/>
        <c:crossAx val="-20705475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5031277340333"/>
          <c:y val="0.323591933146876"/>
          <c:w val="0.133579833770779"/>
          <c:h val="0.32972445955785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_tradnl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 bwMode="auto">
          <a:xfrm>
            <a:off x="4022725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fld id="{DE097AB4-9D68-4BC2-B33D-570B0A002EC9}" type="datetimeFigureOut">
              <a:rPr lang="es-ES"/>
              <a:pPr/>
              <a:t>22/4/16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81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 bwMode="auto">
          <a:xfrm>
            <a:off x="4022725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fld id="{A3585EA1-961C-4E1B-A0DA-9F662AAF8245}" type="slidenum">
              <a:rPr lang="es-ES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28942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 txBox="1">
            <a:spLocks noGrp="1" noChangeArrowheads="1"/>
          </p:cNvSpPr>
          <p:nvPr/>
        </p:nvSpPr>
        <p:spPr bwMode="auto">
          <a:xfrm>
            <a:off x="4024313" y="9683750"/>
            <a:ext cx="3078162" cy="5095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9066" tIns="49533" rIns="99066" bIns="49533" anchor="b"/>
          <a:lstStyle/>
          <a:p>
            <a:pPr algn="r" defTabSz="990600" eaLnBrk="0" hangingPunct="0"/>
            <a:fld id="{15878C72-F9B3-4AF2-978F-83D998608BBA}" type="slidenum">
              <a:rPr lang="es-ES" sz="1300">
                <a:latin typeface="Times New Roman" charset="0"/>
              </a:rPr>
              <a:pPr algn="r" defTabSz="990600" eaLnBrk="0" hangingPunct="0"/>
              <a:t>2</a:t>
            </a:fld>
            <a:endParaRPr lang="es-ES" sz="1300">
              <a:latin typeface="Times New Roman" charset="0"/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03300" y="763588"/>
            <a:ext cx="5099050" cy="38242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841875"/>
            <a:ext cx="5207000" cy="4587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9066" tIns="49533" rIns="99066" bIns="49533"/>
          <a:lstStyle/>
          <a:p>
            <a:pPr defTabSz="93345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5455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 txBox="1">
            <a:spLocks noGrp="1" noChangeArrowheads="1"/>
          </p:cNvSpPr>
          <p:nvPr/>
        </p:nvSpPr>
        <p:spPr bwMode="auto">
          <a:xfrm>
            <a:off x="4024313" y="9683750"/>
            <a:ext cx="3078162" cy="5095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9066" tIns="49533" rIns="99066" bIns="49533" anchor="b"/>
          <a:lstStyle/>
          <a:p>
            <a:pPr algn="r" defTabSz="990600" eaLnBrk="0" hangingPunct="0"/>
            <a:fld id="{15878C72-F9B3-4AF2-978F-83D998608BBA}" type="slidenum">
              <a:rPr lang="es-ES" sz="1300">
                <a:latin typeface="Times New Roman" charset="0"/>
              </a:rPr>
              <a:pPr algn="r" defTabSz="990600" eaLnBrk="0" hangingPunct="0"/>
              <a:t>3</a:t>
            </a:fld>
            <a:endParaRPr lang="es-ES" sz="1300">
              <a:latin typeface="Times New Roman" charset="0"/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03300" y="763588"/>
            <a:ext cx="5099050" cy="38242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841875"/>
            <a:ext cx="5207000" cy="4587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9066" tIns="49533" rIns="99066" bIns="49533"/>
          <a:lstStyle/>
          <a:p>
            <a:pPr defTabSz="93345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9508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 txBox="1">
            <a:spLocks noGrp="1" noChangeArrowheads="1"/>
          </p:cNvSpPr>
          <p:nvPr/>
        </p:nvSpPr>
        <p:spPr bwMode="auto">
          <a:xfrm>
            <a:off x="4024313" y="9683750"/>
            <a:ext cx="3078162" cy="5095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9066" tIns="49533" rIns="99066" bIns="49533" anchor="b"/>
          <a:lstStyle/>
          <a:p>
            <a:pPr algn="r" defTabSz="990600" eaLnBrk="0" hangingPunct="0"/>
            <a:fld id="{15878C72-F9B3-4AF2-978F-83D998608BBA}" type="slidenum">
              <a:rPr lang="es-ES" sz="1300">
                <a:latin typeface="Times New Roman" charset="0"/>
              </a:rPr>
              <a:pPr algn="r" defTabSz="990600" eaLnBrk="0" hangingPunct="0"/>
              <a:t>4</a:t>
            </a:fld>
            <a:endParaRPr lang="es-ES" sz="1300">
              <a:latin typeface="Times New Roman" charset="0"/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03300" y="763588"/>
            <a:ext cx="5099050" cy="38242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841875"/>
            <a:ext cx="5207000" cy="4587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9066" tIns="49533" rIns="99066" bIns="49533"/>
          <a:lstStyle/>
          <a:p>
            <a:pPr defTabSz="933450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19581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 txBox="1">
            <a:spLocks noGrp="1" noChangeArrowheads="1"/>
          </p:cNvSpPr>
          <p:nvPr/>
        </p:nvSpPr>
        <p:spPr bwMode="auto">
          <a:xfrm>
            <a:off x="4024313" y="9683750"/>
            <a:ext cx="3078162" cy="5095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9066" tIns="49533" rIns="99066" bIns="49533" anchor="b"/>
          <a:lstStyle/>
          <a:p>
            <a:pPr algn="r" defTabSz="990600" eaLnBrk="0" hangingPunct="0"/>
            <a:fld id="{15878C72-F9B3-4AF2-978F-83D998608BBA}" type="slidenum">
              <a:rPr lang="es-ES" sz="1300">
                <a:latin typeface="Times New Roman" charset="0"/>
              </a:rPr>
              <a:pPr algn="r" defTabSz="990600" eaLnBrk="0" hangingPunct="0"/>
              <a:t>5</a:t>
            </a:fld>
            <a:endParaRPr lang="es-ES" sz="1300">
              <a:latin typeface="Times New Roman" charset="0"/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03300" y="763588"/>
            <a:ext cx="5099050" cy="38242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841875"/>
            <a:ext cx="5207000" cy="4587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9066" tIns="49533" rIns="99066" bIns="49533"/>
          <a:lstStyle/>
          <a:p>
            <a:pPr defTabSz="933450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5735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 txBox="1">
            <a:spLocks noGrp="1" noChangeArrowheads="1"/>
          </p:cNvSpPr>
          <p:nvPr/>
        </p:nvSpPr>
        <p:spPr bwMode="auto">
          <a:xfrm>
            <a:off x="4024313" y="9683750"/>
            <a:ext cx="3078162" cy="5095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9066" tIns="49533" rIns="99066" bIns="49533" anchor="b"/>
          <a:lstStyle/>
          <a:p>
            <a:pPr algn="r" defTabSz="990600" eaLnBrk="0" hangingPunct="0"/>
            <a:fld id="{15878C72-F9B3-4AF2-978F-83D998608BBA}" type="slidenum">
              <a:rPr lang="es-ES" sz="1300">
                <a:latin typeface="Times New Roman" charset="0"/>
              </a:rPr>
              <a:pPr algn="r" defTabSz="990600" eaLnBrk="0" hangingPunct="0"/>
              <a:t>6</a:t>
            </a:fld>
            <a:endParaRPr lang="es-ES" sz="1300">
              <a:latin typeface="Times New Roman" charset="0"/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03300" y="763588"/>
            <a:ext cx="5099050" cy="38242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841875"/>
            <a:ext cx="5207000" cy="4587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9066" tIns="49533" rIns="99066" bIns="49533"/>
          <a:lstStyle/>
          <a:p>
            <a:pPr defTabSz="933450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015927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 txBox="1">
            <a:spLocks noGrp="1" noChangeArrowheads="1"/>
          </p:cNvSpPr>
          <p:nvPr/>
        </p:nvSpPr>
        <p:spPr bwMode="auto">
          <a:xfrm>
            <a:off x="4024313" y="9683750"/>
            <a:ext cx="3078162" cy="5095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9066" tIns="49533" rIns="99066" bIns="49533" anchor="b"/>
          <a:lstStyle/>
          <a:p>
            <a:pPr algn="r" defTabSz="990600" eaLnBrk="0" hangingPunct="0"/>
            <a:fld id="{15878C72-F9B3-4AF2-978F-83D998608BBA}" type="slidenum">
              <a:rPr lang="es-ES" sz="1300">
                <a:latin typeface="Times New Roman" charset="0"/>
              </a:rPr>
              <a:pPr algn="r" defTabSz="990600" eaLnBrk="0" hangingPunct="0"/>
              <a:t>7</a:t>
            </a:fld>
            <a:endParaRPr lang="es-ES" sz="1300">
              <a:latin typeface="Times New Roman" charset="0"/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03300" y="763588"/>
            <a:ext cx="5099050" cy="38242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841875"/>
            <a:ext cx="5207000" cy="4587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9066" tIns="49533" rIns="99066" bIns="49533"/>
          <a:lstStyle/>
          <a:p>
            <a:pPr defTabSz="93345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49694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 txBox="1">
            <a:spLocks noGrp="1" noChangeArrowheads="1"/>
          </p:cNvSpPr>
          <p:nvPr/>
        </p:nvSpPr>
        <p:spPr bwMode="auto">
          <a:xfrm>
            <a:off x="4024313" y="9683750"/>
            <a:ext cx="3078162" cy="5095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9066" tIns="49533" rIns="99066" bIns="49533" anchor="b"/>
          <a:lstStyle/>
          <a:p>
            <a:pPr algn="r" defTabSz="990600" eaLnBrk="0" hangingPunct="0"/>
            <a:fld id="{15878C72-F9B3-4AF2-978F-83D998608BBA}" type="slidenum">
              <a:rPr lang="es-ES" sz="1300">
                <a:latin typeface="Times New Roman" charset="0"/>
              </a:rPr>
              <a:pPr algn="r" defTabSz="990600" eaLnBrk="0" hangingPunct="0"/>
              <a:t>8</a:t>
            </a:fld>
            <a:endParaRPr lang="es-ES" sz="1300">
              <a:latin typeface="Times New Roman" charset="0"/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03300" y="763588"/>
            <a:ext cx="5099050" cy="38242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841875"/>
            <a:ext cx="5207000" cy="4587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9066" tIns="49533" rIns="99066" bIns="49533"/>
          <a:lstStyle/>
          <a:p>
            <a:pPr defTabSz="933450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391473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 txBox="1">
            <a:spLocks noGrp="1" noChangeArrowheads="1"/>
          </p:cNvSpPr>
          <p:nvPr/>
        </p:nvSpPr>
        <p:spPr bwMode="auto">
          <a:xfrm>
            <a:off x="4024313" y="9683750"/>
            <a:ext cx="3078162" cy="5095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9066" tIns="49533" rIns="99066" bIns="49533" anchor="b"/>
          <a:lstStyle/>
          <a:p>
            <a:pPr algn="r" defTabSz="990600" eaLnBrk="0" hangingPunct="0"/>
            <a:fld id="{15878C72-F9B3-4AF2-978F-83D998608BBA}" type="slidenum">
              <a:rPr lang="es-ES" sz="1300">
                <a:latin typeface="Times New Roman" charset="0"/>
              </a:rPr>
              <a:pPr algn="r" defTabSz="990600" eaLnBrk="0" hangingPunct="0"/>
              <a:t>9</a:t>
            </a:fld>
            <a:endParaRPr lang="es-ES" sz="1300">
              <a:latin typeface="Times New Roman" charset="0"/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03300" y="763588"/>
            <a:ext cx="5099050" cy="38242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841875"/>
            <a:ext cx="5207000" cy="4587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9066" tIns="49533" rIns="99066" bIns="49533"/>
          <a:lstStyle/>
          <a:p>
            <a:pPr defTabSz="933450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260123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 txBox="1">
            <a:spLocks noGrp="1" noChangeArrowheads="1"/>
          </p:cNvSpPr>
          <p:nvPr/>
        </p:nvSpPr>
        <p:spPr bwMode="auto">
          <a:xfrm>
            <a:off x="4024313" y="9683750"/>
            <a:ext cx="3078162" cy="5095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9066" tIns="49533" rIns="99066" bIns="49533" anchor="b"/>
          <a:lstStyle/>
          <a:p>
            <a:pPr algn="r" defTabSz="990600" eaLnBrk="0" hangingPunct="0"/>
            <a:fld id="{15878C72-F9B3-4AF2-978F-83D998608BBA}" type="slidenum">
              <a:rPr lang="es-ES" sz="1300">
                <a:latin typeface="Times New Roman" charset="0"/>
              </a:rPr>
              <a:pPr algn="r" defTabSz="990600" eaLnBrk="0" hangingPunct="0"/>
              <a:t>10</a:t>
            </a:fld>
            <a:endParaRPr lang="es-ES" sz="1300">
              <a:latin typeface="Times New Roman" charset="0"/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03300" y="763588"/>
            <a:ext cx="5099050" cy="38242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841875"/>
            <a:ext cx="5207000" cy="4587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9066" tIns="49533" rIns="99066" bIns="49533"/>
          <a:lstStyle/>
          <a:p>
            <a:pPr defTabSz="933450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59670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Vigo, 23 Abril 2016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Asamblea General Ordinaria AIE:   MEMORIA ECONÓMICA 2015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8EC56-D3D3-41F1-A3DA-91694464C69B}" type="slidenum">
              <a:rPr lang="es-ES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Vigo, 23 Abril 2016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Asamblea General Ordinaria AIE:   MEMORIA ECONÓMICA 2015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7BDE20-4D0C-411E-A3ED-CD596BA02328}" type="slidenum">
              <a:rPr lang="es-ES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Vigo, 23 Abril 2016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Asamblea General Ordinaria AIE:   MEMORIA ECONÓMICA 2015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3D80AE-EBD1-4B8F-A83E-79543EC69375}" type="slidenum">
              <a:rPr lang="es-ES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Vigo, 23 Abril 2016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Asamblea General Ordinaria AIE:   MEMORIA ECONÓMICA 2015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1B400-38F1-4033-BB1D-8464FF8DAA56}" type="slidenum">
              <a:rPr lang="es-ES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Vigo, 23 Abril 2016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Asamblea General Ordinaria AIE:   MEMORIA ECONÓMICA 2015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6C989B-AF63-4470-BB14-9AC5475898E0}" type="slidenum">
              <a:rPr lang="es-ES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Vigo, 23 Abril 2016</a:t>
            </a:r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Asamblea General Ordinaria AIE:   MEMORIA ECONÓMICA 2015</a:t>
            </a: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C0442-56A2-41F5-A79B-B02F58545ED8}" type="slidenum">
              <a:rPr lang="es-ES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Vigo, 23 Abril 2016</a:t>
            </a:r>
            <a:endParaRPr lang="es-E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Asamblea General Ordinaria AIE:   MEMORIA ECONÓMICA 2015</a:t>
            </a: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5F4F5-C456-4675-83A0-7E4C3B3B9467}" type="slidenum">
              <a:rPr lang="es-ES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Vigo, 23 Abril 2016</a:t>
            </a:r>
            <a:endParaRPr lang="es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Asamblea General Ordinaria AIE:   MEMORIA ECONÓMICA 2015</a:t>
            </a: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250CF-26DB-43B3-8F66-4627CEB35E4A}" type="slidenum">
              <a:rPr lang="es-ES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Vigo, 23 Abril 2016</a:t>
            </a:r>
            <a:endParaRPr lang="es-E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Asamblea General Ordinaria AIE:   MEMORIA ECONÓMICA 2015</a:t>
            </a: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09C99-9650-47B8-A563-EFE000BFA9C7}" type="slidenum">
              <a:rPr lang="es-ES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Vigo, 23 Abril 2016</a:t>
            </a:r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Asamblea General Ordinaria AIE:   MEMORIA ECONÓMICA 2015</a:t>
            </a: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C4EEE-EEE7-4CE0-911A-AA6563C3185C}" type="slidenum">
              <a:rPr lang="es-ES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Vigo, 23 Abril 2016</a:t>
            </a:r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Asamblea General Ordinaria AIE:   MEMORIA ECONÓMICA 2015</a:t>
            </a: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C7C7D-1CB3-45FD-9A42-A763008FED08}" type="slidenum">
              <a:rPr lang="es-ES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76200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es-ES" smtClean="0"/>
              <a:t>Vigo, 23 Abril 2016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492875"/>
            <a:ext cx="5105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it-IT" smtClean="0"/>
              <a:t>Asamblea General Ordinaria AIE:   MEMORIA ECONÓMICA 2015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781800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458E3FF1-B72A-4D48-8BF8-490CE5420096}" type="slidenum">
              <a:rPr lang="es-ES"/>
              <a:pPr/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chart" Target="../charts/chart1.xml"/><Relationship Id="rId5" Type="http://schemas.openxmlformats.org/officeDocument/2006/relationships/chart" Target="../charts/chart2.xml"/><Relationship Id="rId6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chart" Target="../charts/chart5.xml"/><Relationship Id="rId5" Type="http://schemas.openxmlformats.org/officeDocument/2006/relationships/chart" Target="../charts/chart6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chart" Target="../charts/chart7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1 Título"/>
          <p:cNvSpPr>
            <a:spLocks noGrp="1"/>
          </p:cNvSpPr>
          <p:nvPr>
            <p:ph type="ctrTitle"/>
          </p:nvPr>
        </p:nvSpPr>
        <p:spPr>
          <a:xfrm>
            <a:off x="785813" y="2571750"/>
            <a:ext cx="7772400" cy="1470025"/>
          </a:xfrm>
        </p:spPr>
        <p:txBody>
          <a:bodyPr/>
          <a:lstStyle/>
          <a:p>
            <a:pPr eaLnBrk="1" hangingPunct="1"/>
            <a:r>
              <a:rPr lang="es-ES" sz="4800" b="1" dirty="0" smtClean="0">
                <a:solidFill>
                  <a:schemeClr val="bg1"/>
                </a:solidFill>
              </a:rPr>
              <a:t>MEMORIA ECONÓMICA </a:t>
            </a:r>
            <a:r>
              <a:rPr lang="es-ES" sz="4800" b="1" dirty="0" smtClean="0"/>
              <a:t>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Vigo, 23 Abril 2016</a:t>
            </a:r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Asamblea General Ordinaria AIE:   MEMORIA ECONÓMICA 2015</a:t>
            </a:r>
            <a:endParaRPr lang="es-ES" dirty="0"/>
          </a:p>
        </p:txBody>
      </p:sp>
      <p:sp>
        <p:nvSpPr>
          <p:cNvPr id="134146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153400" cy="1066800"/>
          </a:xfrm>
          <a:solidFill>
            <a:srgbClr val="37B2F7"/>
          </a:solidFill>
          <a:ln/>
        </p:spPr>
        <p:txBody>
          <a:bodyPr/>
          <a:lstStyle/>
          <a:p>
            <a:pPr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1" lang="es-ES" sz="3500" b="1" dirty="0" smtClean="0"/>
              <a:t> Memoria Económica </a:t>
            </a:r>
            <a:r>
              <a:rPr kumimoji="1" lang="is-IS" sz="3500" b="1" dirty="0" smtClean="0"/>
              <a:t>2015</a:t>
            </a:r>
            <a:endParaRPr kumimoji="1" lang="es-ES" sz="3500" b="1" dirty="0" smtClean="0"/>
          </a:p>
        </p:txBody>
      </p:sp>
      <p:sp>
        <p:nvSpPr>
          <p:cNvPr id="134147" name="Rectangle 3"/>
          <p:cNvSpPr>
            <a:spLocks noChangeArrowheads="1"/>
          </p:cNvSpPr>
          <p:nvPr/>
        </p:nvSpPr>
        <p:spPr bwMode="auto">
          <a:xfrm>
            <a:off x="76200" y="1143000"/>
            <a:ext cx="9067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endParaRPr kumimoji="1" lang="es-ES" sz="800" dirty="0"/>
          </a:p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1" lang="es-ES" sz="2000" dirty="0"/>
              <a:t> </a:t>
            </a:r>
            <a:r>
              <a:rPr kumimoji="1" lang="es-ES" sz="2000" b="1" i="1" dirty="0" smtClean="0"/>
              <a:t>REFLEXIONES</a:t>
            </a:r>
            <a:endParaRPr kumimoji="1" lang="es-ES" sz="2400" b="1" i="1" dirty="0" smtClean="0">
              <a:solidFill>
                <a:srgbClr val="000066"/>
              </a:solidFill>
            </a:endParaRPr>
          </a:p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1" lang="es-ES" sz="2400" b="1" i="1" dirty="0" smtClean="0">
                <a:solidFill>
                  <a:srgbClr val="000066"/>
                </a:solidFill>
              </a:rPr>
              <a:t>   </a:t>
            </a:r>
            <a:endParaRPr kumimoji="1" lang="es-ES" b="1" dirty="0">
              <a:solidFill>
                <a:srgbClr val="338146"/>
              </a:solidFill>
            </a:endParaRPr>
          </a:p>
          <a:p>
            <a:pPr eaLnBrk="0" hangingPunct="0">
              <a:spcBef>
                <a:spcPct val="20000"/>
              </a:spcBef>
              <a:spcAft>
                <a:spcPct val="55000"/>
              </a:spcAft>
              <a:buFont typeface="Wingdings" pitchFamily="2" charset="2"/>
              <a:buChar char="Ø"/>
            </a:pPr>
            <a:r>
              <a:rPr kumimoji="1" lang="es-ES" sz="2000" dirty="0"/>
              <a:t> </a:t>
            </a:r>
            <a:r>
              <a:rPr kumimoji="1" lang="es-ES" sz="2000" b="1" i="1" dirty="0" smtClean="0">
                <a:solidFill>
                  <a:srgbClr val="000066"/>
                </a:solidFill>
              </a:rPr>
              <a:t>En resumen, </a:t>
            </a:r>
            <a:r>
              <a:rPr kumimoji="1" lang="es-ES" sz="2000" b="1" dirty="0">
                <a:solidFill>
                  <a:srgbClr val="338146"/>
                </a:solidFill>
              </a:rPr>
              <a:t>hemos dedicado </a:t>
            </a:r>
            <a:r>
              <a:rPr kumimoji="1" lang="es-ES" sz="2000" b="1" dirty="0" smtClean="0">
                <a:solidFill>
                  <a:srgbClr val="338146"/>
                </a:solidFill>
              </a:rPr>
              <a:t>nuestro limitado </a:t>
            </a:r>
            <a:r>
              <a:rPr kumimoji="1" lang="es-ES" sz="2000" b="1" dirty="0">
                <a:solidFill>
                  <a:srgbClr val="338146"/>
                </a:solidFill>
              </a:rPr>
              <a:t>tiempo a la financiación pública</a:t>
            </a:r>
            <a:r>
              <a:rPr kumimoji="1" lang="es-ES" sz="2000" b="1" i="1" dirty="0" smtClean="0">
                <a:solidFill>
                  <a:srgbClr val="000066"/>
                </a:solidFill>
              </a:rPr>
              <a:t>, y las donaciones particulares se han resentido por falta de organización de eventos.</a:t>
            </a:r>
          </a:p>
          <a:p>
            <a:pPr eaLnBrk="0" hangingPunct="0">
              <a:spcBef>
                <a:spcPct val="20000"/>
              </a:spcBef>
              <a:spcAft>
                <a:spcPct val="55000"/>
              </a:spcAft>
              <a:buFont typeface="Wingdings" pitchFamily="2" charset="2"/>
              <a:buChar char="Ø"/>
            </a:pPr>
            <a:r>
              <a:rPr kumimoji="1" lang="es-ES" sz="2000" b="1" i="1" dirty="0" smtClean="0">
                <a:solidFill>
                  <a:srgbClr val="000066"/>
                </a:solidFill>
              </a:rPr>
              <a:t>Gracias a la participación en financiación pública </a:t>
            </a:r>
            <a:r>
              <a:rPr kumimoji="1" lang="es-ES" sz="2000" b="1" dirty="0">
                <a:solidFill>
                  <a:srgbClr val="338146"/>
                </a:solidFill>
              </a:rPr>
              <a:t>hemos aumentado el número de asociados</a:t>
            </a:r>
            <a:r>
              <a:rPr kumimoji="1" lang="es-ES" sz="2000" b="1" i="1" dirty="0" smtClean="0">
                <a:solidFill>
                  <a:srgbClr val="000066"/>
                </a:solidFill>
              </a:rPr>
              <a:t>.</a:t>
            </a:r>
          </a:p>
          <a:p>
            <a:pPr eaLnBrk="0" hangingPunct="0">
              <a:spcBef>
                <a:spcPct val="20000"/>
              </a:spcBef>
              <a:spcAft>
                <a:spcPct val="55000"/>
              </a:spcAft>
              <a:buFont typeface="Wingdings" pitchFamily="2" charset="2"/>
              <a:buChar char="Ø"/>
            </a:pPr>
            <a:r>
              <a:rPr kumimoji="1" lang="es-ES" sz="2000" b="1" i="1" dirty="0" smtClean="0">
                <a:solidFill>
                  <a:srgbClr val="000066"/>
                </a:solidFill>
              </a:rPr>
              <a:t>Un año más seguimos teniendo unos </a:t>
            </a:r>
            <a:r>
              <a:rPr kumimoji="1" lang="es-ES" sz="2000" b="1" dirty="0">
                <a:solidFill>
                  <a:srgbClr val="338146"/>
                </a:solidFill>
              </a:rPr>
              <a:t>gastos de gestión</a:t>
            </a:r>
            <a:r>
              <a:rPr kumimoji="1" lang="es-ES" sz="2000" b="1" i="1" dirty="0" smtClean="0">
                <a:solidFill>
                  <a:srgbClr val="000066"/>
                </a:solidFill>
              </a:rPr>
              <a:t> en torno al 1%,</a:t>
            </a:r>
            <a:r>
              <a:rPr kumimoji="1" lang="es-ES" sz="2000" b="1" dirty="0" smtClean="0">
                <a:solidFill>
                  <a:srgbClr val="338146"/>
                </a:solidFill>
              </a:rPr>
              <a:t> </a:t>
            </a:r>
            <a:r>
              <a:rPr kumimoji="1" lang="es-ES" sz="2000" b="1" i="1" dirty="0">
                <a:solidFill>
                  <a:srgbClr val="000066"/>
                </a:solidFill>
              </a:rPr>
              <a:t>que siguen siendo </a:t>
            </a:r>
            <a:r>
              <a:rPr kumimoji="1" lang="es-ES" sz="2000" b="1" dirty="0" smtClean="0">
                <a:solidFill>
                  <a:srgbClr val="338146"/>
                </a:solidFill>
              </a:rPr>
              <a:t>cubiertos por las cuotas de socios.</a:t>
            </a:r>
            <a:endParaRPr kumimoji="1" lang="es-ES" sz="2000" b="1" i="1" dirty="0" smtClean="0">
              <a:solidFill>
                <a:srgbClr val="000066"/>
              </a:solidFill>
            </a:endParaRPr>
          </a:p>
          <a:p>
            <a:pPr eaLnBrk="0" hangingPunct="0">
              <a:spcBef>
                <a:spcPct val="20000"/>
              </a:spcBef>
              <a:spcAft>
                <a:spcPct val="55000"/>
              </a:spcAft>
            </a:pPr>
            <a:endParaRPr kumimoji="1" lang="es-ES" sz="2000" b="1" dirty="0">
              <a:solidFill>
                <a:srgbClr val="980000"/>
              </a:solidFill>
            </a:endParaRPr>
          </a:p>
        </p:txBody>
      </p:sp>
      <p:pic>
        <p:nvPicPr>
          <p:cNvPr id="13414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0"/>
            <a:ext cx="17145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Vigo, 23 Abril 2016</a:t>
            </a:r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Asamblea General Ordinaria AIE:   MEMORIA ECONÓMICA 2015</a:t>
            </a:r>
            <a:endParaRPr lang="es-ES" dirty="0"/>
          </a:p>
        </p:txBody>
      </p:sp>
      <p:sp>
        <p:nvSpPr>
          <p:cNvPr id="134146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153400" cy="1066800"/>
          </a:xfrm>
          <a:solidFill>
            <a:srgbClr val="37B2F7"/>
          </a:solidFill>
          <a:ln/>
        </p:spPr>
        <p:txBody>
          <a:bodyPr/>
          <a:lstStyle/>
          <a:p>
            <a:pPr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1" lang="es-ES" sz="3500" b="1" dirty="0" smtClean="0"/>
              <a:t> Memoria Económica 2015</a:t>
            </a:r>
          </a:p>
        </p:txBody>
      </p:sp>
      <p:sp>
        <p:nvSpPr>
          <p:cNvPr id="134147" name="Rectangle 3"/>
          <p:cNvSpPr>
            <a:spLocks noChangeArrowheads="1"/>
          </p:cNvSpPr>
          <p:nvPr/>
        </p:nvSpPr>
        <p:spPr bwMode="auto">
          <a:xfrm>
            <a:off x="323528" y="1212577"/>
            <a:ext cx="8820472" cy="4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t"/>
          <a:lstStyle/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1" lang="es-ES" sz="2000" b="1" i="1" dirty="0" smtClean="0">
                <a:solidFill>
                  <a:srgbClr val="00B050"/>
                </a:solidFill>
              </a:rPr>
              <a:t>INGRESOS 2015</a:t>
            </a:r>
            <a:endParaRPr kumimoji="1" lang="es-ES" sz="2400" b="1" i="1" dirty="0" smtClean="0">
              <a:solidFill>
                <a:srgbClr val="00B050"/>
              </a:solidFill>
            </a:endParaRPr>
          </a:p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1" lang="es-ES" sz="2400" b="1" i="1" dirty="0" smtClean="0">
                <a:solidFill>
                  <a:srgbClr val="00B050"/>
                </a:solidFill>
              </a:rPr>
              <a:t>   </a:t>
            </a:r>
            <a:endParaRPr kumimoji="1" lang="es-ES" b="1" dirty="0">
              <a:solidFill>
                <a:srgbClr val="00B050"/>
              </a:solidFill>
            </a:endParaRPr>
          </a:p>
          <a:p>
            <a:pPr eaLnBrk="0" hangingPunct="0">
              <a:spcBef>
                <a:spcPct val="20000"/>
              </a:spcBef>
              <a:spcAft>
                <a:spcPct val="55000"/>
              </a:spcAft>
            </a:pPr>
            <a:endParaRPr kumimoji="1" lang="es-ES" sz="2000" b="1" dirty="0">
              <a:solidFill>
                <a:srgbClr val="00B050"/>
              </a:solidFill>
            </a:endParaRPr>
          </a:p>
        </p:txBody>
      </p:sp>
      <p:pic>
        <p:nvPicPr>
          <p:cNvPr id="13414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0"/>
            <a:ext cx="17145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704881"/>
              </p:ext>
            </p:extLst>
          </p:nvPr>
        </p:nvGraphicFramePr>
        <p:xfrm>
          <a:off x="323528" y="1772816"/>
          <a:ext cx="8606190" cy="4767845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899676"/>
                <a:gridCol w="2096440"/>
                <a:gridCol w="2610074"/>
              </a:tblGrid>
              <a:tr h="762170">
                <a:tc>
                  <a:txBody>
                    <a:bodyPr/>
                    <a:lstStyle/>
                    <a:p>
                      <a:pPr algn="ctr" fontAlgn="b"/>
                      <a:endParaRPr lang="es-E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INGRESADO</a:t>
                      </a:r>
                      <a:endParaRPr lang="es-E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PRESUPUESTADO</a:t>
                      </a:r>
                      <a:endParaRPr lang="es-E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98955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CUOTAS APADRINAMIENTOS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13.271,00 </a:t>
                      </a:r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13.500,00 €</a:t>
                      </a:r>
                    </a:p>
                  </a:txBody>
                  <a:tcPr marL="0" marR="0" marT="0" marB="0" anchor="ctr"/>
                </a:tc>
              </a:tr>
              <a:tr h="498955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DONACIONES PARTICULARES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4.008,00 </a:t>
                      </a:r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7.000,00 €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683735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FINANCIACIÓN </a:t>
                      </a:r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DESDE ORGANISMOS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31.296,48 </a:t>
                      </a:r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0 €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98955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CUOTA SOCIOS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560,00 </a:t>
                      </a:r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530,00 €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98955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INGRESOS FINANCIEROS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366,99 </a:t>
                      </a:r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100,00 €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98955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OTROS INGRESOS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16.280 €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0 €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779380">
                <a:tc>
                  <a:txBody>
                    <a:bodyPr/>
                    <a:lstStyle/>
                    <a:p>
                      <a:pPr algn="ctr" fontAlgn="b"/>
                      <a:r>
                        <a:rPr lang="es-E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ENTRADAS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65.782,47 </a:t>
                      </a:r>
                      <a:r>
                        <a:rPr lang="es-E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21.130,00 €</a:t>
                      </a:r>
                      <a:endParaRPr lang="es-ES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Vigo, 23 Abril 2016</a:t>
            </a:r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Asamblea General Ordinaria AIE:   MEMORIA ECONÓMICA 2015</a:t>
            </a:r>
            <a:endParaRPr lang="es-ES" dirty="0"/>
          </a:p>
        </p:txBody>
      </p:sp>
      <p:sp>
        <p:nvSpPr>
          <p:cNvPr id="134146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153400" cy="1066800"/>
          </a:xfrm>
          <a:solidFill>
            <a:srgbClr val="37B2F7"/>
          </a:solidFill>
          <a:ln/>
        </p:spPr>
        <p:txBody>
          <a:bodyPr/>
          <a:lstStyle/>
          <a:p>
            <a:pPr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1" lang="es-ES" sz="3500" b="1" dirty="0" smtClean="0"/>
              <a:t> Memoria Económica </a:t>
            </a:r>
            <a:r>
              <a:rPr kumimoji="1" lang="is-IS" sz="3500" b="1" dirty="0" smtClean="0"/>
              <a:t>2015</a:t>
            </a:r>
            <a:endParaRPr kumimoji="1" lang="es-ES" sz="3500" b="1" dirty="0" smtClean="0"/>
          </a:p>
        </p:txBody>
      </p:sp>
      <p:sp>
        <p:nvSpPr>
          <p:cNvPr id="134147" name="Rectangle 3"/>
          <p:cNvSpPr>
            <a:spLocks noChangeArrowheads="1"/>
          </p:cNvSpPr>
          <p:nvPr/>
        </p:nvSpPr>
        <p:spPr bwMode="auto">
          <a:xfrm>
            <a:off x="76200" y="1143000"/>
            <a:ext cx="9067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endParaRPr kumimoji="1" lang="es-ES" sz="800" dirty="0"/>
          </a:p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1" lang="es-ES" sz="2400" b="1" i="1" dirty="0" smtClean="0">
                <a:solidFill>
                  <a:srgbClr val="000066"/>
                </a:solidFill>
              </a:rPr>
              <a:t>   </a:t>
            </a:r>
            <a:endParaRPr kumimoji="1" lang="es-ES" b="1" dirty="0" smtClean="0">
              <a:solidFill>
                <a:srgbClr val="338146"/>
              </a:solidFill>
            </a:endParaRPr>
          </a:p>
          <a:p>
            <a:pPr eaLnBrk="0" hangingPunct="0">
              <a:spcBef>
                <a:spcPct val="20000"/>
              </a:spcBef>
              <a:spcAft>
                <a:spcPct val="55000"/>
              </a:spcAft>
            </a:pPr>
            <a:endParaRPr kumimoji="1" lang="es-ES" sz="2000" b="1" dirty="0">
              <a:solidFill>
                <a:srgbClr val="980000"/>
              </a:solidFill>
            </a:endParaRPr>
          </a:p>
        </p:txBody>
      </p:sp>
      <p:pic>
        <p:nvPicPr>
          <p:cNvPr id="13414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0"/>
            <a:ext cx="17145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10 Gráfico"/>
          <p:cNvGraphicFramePr/>
          <p:nvPr>
            <p:extLst>
              <p:ext uri="{D42A27DB-BD31-4B8C-83A1-F6EECF244321}">
                <p14:modId xmlns:p14="http://schemas.microsoft.com/office/powerpoint/2010/main" val="657984299"/>
              </p:ext>
            </p:extLst>
          </p:nvPr>
        </p:nvGraphicFramePr>
        <p:xfrm>
          <a:off x="0" y="1214422"/>
          <a:ext cx="8643966" cy="5246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11 Gráfico"/>
          <p:cNvGraphicFramePr/>
          <p:nvPr>
            <p:extLst>
              <p:ext uri="{D42A27DB-BD31-4B8C-83A1-F6EECF244321}">
                <p14:modId xmlns:p14="http://schemas.microsoft.com/office/powerpoint/2010/main" val="945195752"/>
              </p:ext>
            </p:extLst>
          </p:nvPr>
        </p:nvGraphicFramePr>
        <p:xfrm>
          <a:off x="4857752" y="1142984"/>
          <a:ext cx="4572032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8 Gráfico"/>
          <p:cNvGraphicFramePr/>
          <p:nvPr>
            <p:extLst>
              <p:ext uri="{D42A27DB-BD31-4B8C-83A1-F6EECF244321}">
                <p14:modId xmlns:p14="http://schemas.microsoft.com/office/powerpoint/2010/main" val="843236769"/>
              </p:ext>
            </p:extLst>
          </p:nvPr>
        </p:nvGraphicFramePr>
        <p:xfrm>
          <a:off x="4500562" y="3929066"/>
          <a:ext cx="4857752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1">
        <p:bldAsOne/>
      </p:bldGraphic>
      <p:bldGraphic spid="9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Vigo, 23 Abril 2016</a:t>
            </a:r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Asamblea General Ordinaria AIE:   MEMORIA ECONÓMICA 2015</a:t>
            </a:r>
            <a:endParaRPr lang="es-ES" dirty="0"/>
          </a:p>
        </p:txBody>
      </p:sp>
      <p:sp>
        <p:nvSpPr>
          <p:cNvPr id="134146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153400" cy="1066800"/>
          </a:xfrm>
          <a:solidFill>
            <a:srgbClr val="37B2F7"/>
          </a:solidFill>
          <a:ln/>
        </p:spPr>
        <p:txBody>
          <a:bodyPr/>
          <a:lstStyle/>
          <a:p>
            <a:pPr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1" lang="es-ES" sz="3500" b="1" dirty="0" smtClean="0"/>
              <a:t> Memoria Económica </a:t>
            </a:r>
            <a:r>
              <a:rPr kumimoji="1" lang="is-IS" sz="3500" b="1" dirty="0" smtClean="0"/>
              <a:t>2015</a:t>
            </a:r>
            <a:endParaRPr kumimoji="1" lang="es-ES" sz="3500" b="1" dirty="0" smtClean="0"/>
          </a:p>
        </p:txBody>
      </p:sp>
      <p:sp>
        <p:nvSpPr>
          <p:cNvPr id="134147" name="Rectangle 3"/>
          <p:cNvSpPr>
            <a:spLocks noChangeArrowheads="1"/>
          </p:cNvSpPr>
          <p:nvPr/>
        </p:nvSpPr>
        <p:spPr bwMode="auto">
          <a:xfrm>
            <a:off x="76200" y="1000108"/>
            <a:ext cx="9067800" cy="5857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endParaRPr kumimoji="1" lang="es-ES" sz="800" dirty="0"/>
          </a:p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1" lang="es-ES" sz="2000" dirty="0"/>
              <a:t> </a:t>
            </a:r>
            <a:r>
              <a:rPr kumimoji="1" lang="es-ES" sz="2000" b="1" i="1" dirty="0" smtClean="0"/>
              <a:t>COMPARATIVA INTERANUAL DE INGRESOS</a:t>
            </a:r>
            <a:endParaRPr kumimoji="1" lang="es-ES" sz="2400" b="1" i="1" dirty="0" smtClean="0">
              <a:solidFill>
                <a:srgbClr val="000066"/>
              </a:solidFill>
            </a:endParaRPr>
          </a:p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1" lang="es-ES" sz="2400" b="1" i="1" dirty="0" smtClean="0">
                <a:solidFill>
                  <a:srgbClr val="000066"/>
                </a:solidFill>
              </a:rPr>
              <a:t>   </a:t>
            </a:r>
            <a:endParaRPr kumimoji="1" lang="es-ES" b="1" dirty="0">
              <a:solidFill>
                <a:srgbClr val="338146"/>
              </a:solidFill>
            </a:endParaRPr>
          </a:p>
          <a:p>
            <a:pPr eaLnBrk="0" hangingPunct="0">
              <a:spcBef>
                <a:spcPct val="20000"/>
              </a:spcBef>
              <a:spcAft>
                <a:spcPct val="55000"/>
              </a:spcAft>
            </a:pPr>
            <a:endParaRPr kumimoji="1" lang="es-ES" sz="2000" b="1" dirty="0">
              <a:solidFill>
                <a:srgbClr val="980000"/>
              </a:solidFill>
            </a:endParaRPr>
          </a:p>
        </p:txBody>
      </p:sp>
      <p:pic>
        <p:nvPicPr>
          <p:cNvPr id="13414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0"/>
            <a:ext cx="17145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01874"/>
              </p:ext>
            </p:extLst>
          </p:nvPr>
        </p:nvGraphicFramePr>
        <p:xfrm>
          <a:off x="0" y="1714488"/>
          <a:ext cx="8715404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Chart bld="series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Vigo, 23 Abril 2016</a:t>
            </a:r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Asamblea General Ordinaria AIE:   MEMORIA ECONÓMICA 2015</a:t>
            </a:r>
            <a:endParaRPr lang="es-ES" dirty="0"/>
          </a:p>
        </p:txBody>
      </p:sp>
      <p:sp>
        <p:nvSpPr>
          <p:cNvPr id="134146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153400" cy="1066800"/>
          </a:xfrm>
          <a:solidFill>
            <a:srgbClr val="37B2F7"/>
          </a:solidFill>
          <a:ln/>
        </p:spPr>
        <p:txBody>
          <a:bodyPr/>
          <a:lstStyle/>
          <a:p>
            <a:pPr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1" lang="es-ES" sz="3500" b="1" dirty="0" smtClean="0"/>
              <a:t> Memoria Económica </a:t>
            </a:r>
            <a:r>
              <a:rPr kumimoji="1" lang="is-IS" sz="3500" b="1" dirty="0" smtClean="0"/>
              <a:t>2015</a:t>
            </a:r>
            <a:endParaRPr kumimoji="1" lang="es-ES" sz="3500" b="1" dirty="0" smtClean="0"/>
          </a:p>
        </p:txBody>
      </p:sp>
      <p:sp>
        <p:nvSpPr>
          <p:cNvPr id="134147" name="Rectangle 3"/>
          <p:cNvSpPr>
            <a:spLocks noChangeArrowheads="1"/>
          </p:cNvSpPr>
          <p:nvPr/>
        </p:nvSpPr>
        <p:spPr bwMode="auto">
          <a:xfrm>
            <a:off x="76200" y="928670"/>
            <a:ext cx="9067800" cy="592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endParaRPr kumimoji="1" lang="es-ES" sz="800" dirty="0"/>
          </a:p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1" lang="es-ES" sz="2000" dirty="0"/>
              <a:t> </a:t>
            </a:r>
            <a:r>
              <a:rPr kumimoji="1" lang="es-ES" sz="2000" b="1" i="1" dirty="0" smtClean="0"/>
              <a:t>DESTINO DE LOS FONDOS</a:t>
            </a:r>
          </a:p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endParaRPr kumimoji="1" lang="es-ES" sz="2000" b="1" i="1" dirty="0" smtClean="0">
              <a:solidFill>
                <a:srgbClr val="000066"/>
              </a:solidFill>
            </a:endParaRPr>
          </a:p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endParaRPr kumimoji="1" lang="es-ES" sz="2000" b="1" i="1" dirty="0" smtClean="0">
              <a:solidFill>
                <a:srgbClr val="000066"/>
              </a:solidFill>
            </a:endParaRPr>
          </a:p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endParaRPr kumimoji="1" lang="es-ES" sz="2000" b="1" i="1" dirty="0" smtClean="0">
              <a:solidFill>
                <a:srgbClr val="000066"/>
              </a:solidFill>
            </a:endParaRPr>
          </a:p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endParaRPr kumimoji="1" lang="es-ES" sz="2000" b="1" i="1" dirty="0" smtClean="0">
              <a:solidFill>
                <a:srgbClr val="000066"/>
              </a:solidFill>
            </a:endParaRPr>
          </a:p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endParaRPr kumimoji="1" lang="es-ES" sz="2000" b="1" i="1" dirty="0" smtClean="0">
              <a:solidFill>
                <a:srgbClr val="000066"/>
              </a:solidFill>
            </a:endParaRPr>
          </a:p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endParaRPr kumimoji="1" lang="es-ES" sz="2000" b="1" i="1" dirty="0" smtClean="0">
              <a:solidFill>
                <a:srgbClr val="000066"/>
              </a:solidFill>
            </a:endParaRPr>
          </a:p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endParaRPr kumimoji="1" lang="es-ES" sz="2000" b="1" i="1" dirty="0" smtClean="0">
              <a:solidFill>
                <a:srgbClr val="000066"/>
              </a:solidFill>
            </a:endParaRPr>
          </a:p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endParaRPr kumimoji="1" lang="es-ES" sz="2000" b="1" i="1" dirty="0" smtClean="0">
              <a:solidFill>
                <a:srgbClr val="000066"/>
              </a:solidFill>
            </a:endParaRPr>
          </a:p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endParaRPr kumimoji="1" lang="es-ES" sz="2000" b="1" i="1" dirty="0" smtClean="0">
              <a:solidFill>
                <a:srgbClr val="000066"/>
              </a:solidFill>
            </a:endParaRPr>
          </a:p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endParaRPr kumimoji="1" lang="es-ES" sz="1400" b="1" i="1" dirty="0" smtClean="0">
              <a:solidFill>
                <a:srgbClr val="000066"/>
              </a:solidFill>
            </a:endParaRPr>
          </a:p>
          <a:p>
            <a:pPr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1" lang="es-ES" sz="2000" b="1" i="1" dirty="0" smtClean="0">
                <a:solidFill>
                  <a:srgbClr val="0070C0"/>
                </a:solidFill>
              </a:rPr>
              <a:t>      </a:t>
            </a:r>
            <a:endParaRPr kumimoji="1" lang="es-ES" b="1" dirty="0">
              <a:solidFill>
                <a:srgbClr val="338146"/>
              </a:solidFill>
            </a:endParaRPr>
          </a:p>
          <a:p>
            <a:pPr eaLnBrk="0" hangingPunct="0">
              <a:spcBef>
                <a:spcPct val="20000"/>
              </a:spcBef>
              <a:spcAft>
                <a:spcPct val="55000"/>
              </a:spcAft>
            </a:pPr>
            <a:endParaRPr kumimoji="1" lang="es-ES" sz="2000" b="1" dirty="0">
              <a:solidFill>
                <a:srgbClr val="980000"/>
              </a:solidFill>
            </a:endParaRPr>
          </a:p>
        </p:txBody>
      </p:sp>
      <p:pic>
        <p:nvPicPr>
          <p:cNvPr id="13414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0"/>
            <a:ext cx="17145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848334"/>
              </p:ext>
            </p:extLst>
          </p:nvPr>
        </p:nvGraphicFramePr>
        <p:xfrm>
          <a:off x="500034" y="1714489"/>
          <a:ext cx="8072494" cy="4303491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5320508"/>
                <a:gridCol w="2751986"/>
              </a:tblGrid>
              <a:tr h="346026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/>
                        <a:t>APADRINAMIENTOS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 smtClean="0"/>
                        <a:t>12.000,00 </a:t>
                      </a:r>
                      <a:r>
                        <a:rPr lang="es-ES" sz="2000" b="1" u="none" strike="noStrike" dirty="0"/>
                        <a:t>€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6026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/>
                        <a:t>PUPITRES PARA TODOS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 smtClean="0"/>
                        <a:t>8.700,00 </a:t>
                      </a:r>
                      <a:r>
                        <a:rPr lang="es-ES" sz="2000" b="1" u="none" strike="noStrike" dirty="0"/>
                        <a:t>€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6026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LEITE PARA CRIANÇAS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2.700,00 €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6026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REHABILITACIÓN ESCOLA USSACA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23.698,25 €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6026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/>
                        <a:t>CONCIENCIACIÓN Y PUBLICIDAD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 smtClean="0"/>
                        <a:t>43,77 </a:t>
                      </a:r>
                      <a:r>
                        <a:rPr lang="es-ES" sz="2000" b="1" u="none" strike="noStrike" dirty="0"/>
                        <a:t>€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6026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INFULENE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0,00 €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6026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/>
                        <a:t>GASTOS BANCARIOS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 smtClean="0"/>
                        <a:t>229,93 </a:t>
                      </a:r>
                      <a:r>
                        <a:rPr lang="es-ES" sz="2000" b="1" u="none" strike="noStrike" dirty="0"/>
                        <a:t>€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6026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/>
                        <a:t>RETENCIONES </a:t>
                      </a:r>
                      <a:r>
                        <a:rPr lang="es-ES" sz="2000" b="1" u="none" strike="noStrike" dirty="0" smtClean="0"/>
                        <a:t>INTERESES Y AJUSTES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 smtClean="0"/>
                        <a:t>73,25 </a:t>
                      </a:r>
                      <a:r>
                        <a:rPr lang="es-ES" sz="2000" b="1" u="none" strike="noStrike" dirty="0"/>
                        <a:t>€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6026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 smtClean="0"/>
                        <a:t>CAMPO DE JUEGOS Y BALONES</a:t>
                      </a:r>
                      <a:r>
                        <a:rPr lang="es-ES" sz="2000" b="1" u="none" strike="noStrike" baseline="0" dirty="0" smtClean="0"/>
                        <a:t> (PROYECTO FMA)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 smtClean="0"/>
                        <a:t>16.280,00 €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6026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/>
                        <a:t>FONDO AIE EN INHARRIME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/>
                        <a:t>0,00 </a:t>
                      </a:r>
                      <a:r>
                        <a:rPr lang="es-ES" sz="2000" b="1" u="none" strike="noStrike" dirty="0" smtClean="0"/>
                        <a:t>€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6026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VOLUNTARIADO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 smtClean="0"/>
                        <a:t>0,00 </a:t>
                      </a:r>
                      <a:r>
                        <a:rPr lang="es-ES" sz="2000" b="1" u="none" strike="noStrike" dirty="0"/>
                        <a:t>€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799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3200" b="1" u="none" strike="noStrike" dirty="0" smtClean="0"/>
                        <a:t>TOTAL</a:t>
                      </a:r>
                      <a:r>
                        <a:rPr lang="es-ES" sz="3200" b="1" u="none" strike="noStrike" baseline="0" dirty="0" smtClean="0"/>
                        <a:t> SALIDAS</a:t>
                      </a:r>
                      <a:endParaRPr lang="es-ES" sz="3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3200" b="1" u="none" strike="noStrike" dirty="0" smtClean="0"/>
                        <a:t>63725,20 €</a:t>
                      </a:r>
                      <a:endParaRPr lang="es-ES" sz="3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Vigo, 23 Abril 2016</a:t>
            </a:r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Asamblea General Ordinaria AIE:   MEMORIA ECONÓMICA 2015</a:t>
            </a:r>
            <a:endParaRPr lang="es-ES" dirty="0"/>
          </a:p>
        </p:txBody>
      </p:sp>
      <p:sp>
        <p:nvSpPr>
          <p:cNvPr id="134146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153400" cy="1066800"/>
          </a:xfrm>
          <a:solidFill>
            <a:srgbClr val="37B2F7"/>
          </a:solidFill>
          <a:ln/>
        </p:spPr>
        <p:txBody>
          <a:bodyPr/>
          <a:lstStyle/>
          <a:p>
            <a:pPr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1" lang="es-ES" sz="3500" b="1" dirty="0" smtClean="0"/>
              <a:t> Memoria Económica </a:t>
            </a:r>
            <a:r>
              <a:rPr kumimoji="1" lang="is-IS" sz="3500" b="1" dirty="0" smtClean="0"/>
              <a:t>2015</a:t>
            </a:r>
            <a:endParaRPr kumimoji="1" lang="es-ES" sz="3500" b="1" dirty="0" smtClean="0"/>
          </a:p>
        </p:txBody>
      </p:sp>
      <p:sp>
        <p:nvSpPr>
          <p:cNvPr id="134147" name="Rectangle 3"/>
          <p:cNvSpPr>
            <a:spLocks noChangeArrowheads="1"/>
          </p:cNvSpPr>
          <p:nvPr/>
        </p:nvSpPr>
        <p:spPr bwMode="auto">
          <a:xfrm>
            <a:off x="76200" y="1143000"/>
            <a:ext cx="9067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endParaRPr kumimoji="1" lang="es-ES" sz="800" dirty="0"/>
          </a:p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1" lang="es-ES" sz="2000" dirty="0"/>
              <a:t> </a:t>
            </a:r>
            <a:r>
              <a:rPr kumimoji="1" lang="es-ES" sz="2000" b="1" i="1" dirty="0" smtClean="0"/>
              <a:t>DESTINO DE LOS FONDOS. ACLARACIONES:</a:t>
            </a:r>
            <a:r>
              <a:rPr kumimoji="1" lang="es-ES" sz="2400" b="1" i="1" dirty="0" smtClean="0">
                <a:solidFill>
                  <a:srgbClr val="000066"/>
                </a:solidFill>
              </a:rPr>
              <a:t> </a:t>
            </a:r>
          </a:p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1" lang="es-ES" sz="1400" b="1" i="1" dirty="0" smtClean="0">
                <a:solidFill>
                  <a:srgbClr val="000066"/>
                </a:solidFill>
              </a:rPr>
              <a:t>  </a:t>
            </a:r>
            <a:endParaRPr kumimoji="1" lang="es-ES" sz="1400" b="1" dirty="0">
              <a:solidFill>
                <a:srgbClr val="338146"/>
              </a:solidFill>
            </a:endParaRPr>
          </a:p>
          <a:p>
            <a:pPr eaLnBrk="0" hangingPunct="0">
              <a:spcBef>
                <a:spcPct val="20000"/>
              </a:spcBef>
              <a:spcAft>
                <a:spcPct val="55000"/>
              </a:spcAft>
              <a:buFont typeface="Wingdings" pitchFamily="2" charset="2"/>
              <a:buChar char="Ø"/>
            </a:pPr>
            <a:r>
              <a:rPr kumimoji="1" lang="es-ES" sz="2000" b="1" i="1" dirty="0" smtClean="0">
                <a:solidFill>
                  <a:srgbClr val="000066"/>
                </a:solidFill>
              </a:rPr>
              <a:t>FONDOS PARA </a:t>
            </a:r>
            <a:r>
              <a:rPr kumimoji="1" lang="es-ES" sz="2000" b="1" dirty="0" smtClean="0">
                <a:solidFill>
                  <a:srgbClr val="980000"/>
                </a:solidFill>
              </a:rPr>
              <a:t>CONCIENCIACIÓN Y PUBLICIDAD:</a:t>
            </a:r>
          </a:p>
          <a:p>
            <a:pPr lvl="1" eaLnBrk="0" hangingPunct="0">
              <a:spcBef>
                <a:spcPct val="20000"/>
              </a:spcBef>
              <a:spcAft>
                <a:spcPct val="55000"/>
              </a:spcAft>
              <a:buFont typeface="Wingdings" pitchFamily="2" charset="2"/>
              <a:buChar char="Ø"/>
            </a:pPr>
            <a:r>
              <a:rPr kumimoji="1" lang="es-ES" sz="2000" b="1" i="1" dirty="0" smtClean="0">
                <a:solidFill>
                  <a:srgbClr val="000066"/>
                </a:solidFill>
              </a:rPr>
              <a:t> </a:t>
            </a:r>
            <a:r>
              <a:rPr kumimoji="1" lang="es-ES" sz="2000" b="1" dirty="0" smtClean="0">
                <a:solidFill>
                  <a:srgbClr val="338146"/>
                </a:solidFill>
              </a:rPr>
              <a:t>43,77 €</a:t>
            </a:r>
            <a:r>
              <a:rPr kumimoji="1" lang="es-ES" sz="2000" b="1" i="1" dirty="0" smtClean="0">
                <a:solidFill>
                  <a:srgbClr val="000066"/>
                </a:solidFill>
              </a:rPr>
              <a:t> Plantilla para página web</a:t>
            </a:r>
          </a:p>
          <a:p>
            <a:pPr eaLnBrk="0" hangingPunct="0">
              <a:spcBef>
                <a:spcPct val="20000"/>
              </a:spcBef>
              <a:spcAft>
                <a:spcPct val="55000"/>
              </a:spcAft>
              <a:buFont typeface="Wingdings" pitchFamily="2" charset="2"/>
              <a:buChar char="Ø"/>
            </a:pPr>
            <a:r>
              <a:rPr kumimoji="1" lang="es-ES" sz="2000" b="1" i="1" dirty="0" smtClean="0">
                <a:solidFill>
                  <a:srgbClr val="000066"/>
                </a:solidFill>
              </a:rPr>
              <a:t> FONDOS PARA </a:t>
            </a:r>
            <a:r>
              <a:rPr kumimoji="1" lang="es-ES" sz="2000" b="1" i="1" dirty="0" smtClean="0">
                <a:solidFill>
                  <a:srgbClr val="980000"/>
                </a:solidFill>
              </a:rPr>
              <a:t>VOLUNTARIADO</a:t>
            </a:r>
            <a:r>
              <a:rPr kumimoji="1" lang="es-ES" sz="2000" b="1" dirty="0" smtClean="0">
                <a:solidFill>
                  <a:srgbClr val="980000"/>
                </a:solidFill>
              </a:rPr>
              <a:t>:</a:t>
            </a:r>
          </a:p>
          <a:p>
            <a:pPr lvl="1" eaLnBrk="0" hangingPunct="0">
              <a:spcBef>
                <a:spcPct val="20000"/>
              </a:spcBef>
              <a:spcAft>
                <a:spcPct val="55000"/>
              </a:spcAft>
              <a:buFont typeface="Wingdings" pitchFamily="2" charset="2"/>
              <a:buChar char="Ø"/>
            </a:pPr>
            <a:r>
              <a:rPr kumimoji="1" lang="es-ES" sz="2000" b="1" i="1" dirty="0" smtClean="0">
                <a:solidFill>
                  <a:srgbClr val="000066"/>
                </a:solidFill>
              </a:rPr>
              <a:t> </a:t>
            </a:r>
            <a:r>
              <a:rPr kumimoji="1" lang="es-ES" sz="2000" b="1" dirty="0" smtClean="0">
                <a:solidFill>
                  <a:srgbClr val="338146"/>
                </a:solidFill>
              </a:rPr>
              <a:t>0 €</a:t>
            </a:r>
            <a:r>
              <a:rPr kumimoji="1" lang="es-ES" sz="2000" b="1" i="1" dirty="0" smtClean="0">
                <a:solidFill>
                  <a:srgbClr val="000066"/>
                </a:solidFill>
              </a:rPr>
              <a:t> Seguro Voluntarios (pagos realizados en enero 2016)</a:t>
            </a:r>
          </a:p>
          <a:p>
            <a:pPr eaLnBrk="0" hangingPunct="0">
              <a:spcBef>
                <a:spcPct val="20000"/>
              </a:spcBef>
              <a:spcAft>
                <a:spcPct val="55000"/>
              </a:spcAft>
            </a:pPr>
            <a:endParaRPr kumimoji="1" lang="es-ES" sz="2000" b="1" dirty="0">
              <a:solidFill>
                <a:srgbClr val="980000"/>
              </a:solidFill>
            </a:endParaRPr>
          </a:p>
        </p:txBody>
      </p:sp>
      <p:pic>
        <p:nvPicPr>
          <p:cNvPr id="13414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0"/>
            <a:ext cx="17145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Vigo, 23 Abril 2016</a:t>
            </a:r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Asamblea General Ordinaria AIE:   MEMORIA ECONÓMICA 2015</a:t>
            </a:r>
            <a:endParaRPr lang="es-ES" dirty="0"/>
          </a:p>
        </p:txBody>
      </p:sp>
      <p:sp>
        <p:nvSpPr>
          <p:cNvPr id="134146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153400" cy="1066800"/>
          </a:xfrm>
          <a:solidFill>
            <a:srgbClr val="37B2F7"/>
          </a:solidFill>
          <a:ln/>
        </p:spPr>
        <p:txBody>
          <a:bodyPr/>
          <a:lstStyle/>
          <a:p>
            <a:pPr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1" lang="es-ES" sz="3500" b="1" dirty="0" smtClean="0"/>
              <a:t> Memoria Económica </a:t>
            </a:r>
            <a:r>
              <a:rPr kumimoji="1" lang="is-IS" sz="3500" b="1" dirty="0" smtClean="0"/>
              <a:t>2015</a:t>
            </a:r>
            <a:endParaRPr kumimoji="1" lang="es-ES" sz="3500" b="1" dirty="0" smtClean="0"/>
          </a:p>
        </p:txBody>
      </p:sp>
      <p:sp>
        <p:nvSpPr>
          <p:cNvPr id="134147" name="Rectangle 3"/>
          <p:cNvSpPr>
            <a:spLocks noChangeArrowheads="1"/>
          </p:cNvSpPr>
          <p:nvPr/>
        </p:nvSpPr>
        <p:spPr bwMode="auto">
          <a:xfrm>
            <a:off x="76200" y="1000108"/>
            <a:ext cx="9067800" cy="5857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endParaRPr kumimoji="1" lang="es-ES" sz="800" dirty="0"/>
          </a:p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1" lang="es-ES" sz="2000" dirty="0"/>
              <a:t> </a:t>
            </a:r>
            <a:r>
              <a:rPr kumimoji="1" lang="es-ES" sz="2000" b="1" i="1" dirty="0" smtClean="0"/>
              <a:t>PORCENTAJE DE GASTOS DE GESTIÓN </a:t>
            </a:r>
            <a:r>
              <a:rPr kumimoji="1" lang="es-ES" sz="2000" b="1" i="1" dirty="0" smtClean="0"/>
              <a:t>MEDIO DEL 0,55%</a:t>
            </a:r>
            <a:endParaRPr kumimoji="1" lang="es-ES" sz="2400" b="1" i="1" dirty="0" smtClean="0">
              <a:solidFill>
                <a:srgbClr val="000066"/>
              </a:solidFill>
            </a:endParaRPr>
          </a:p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1" lang="es-ES" sz="2400" b="1" i="1" dirty="0" smtClean="0">
                <a:solidFill>
                  <a:srgbClr val="000066"/>
                </a:solidFill>
              </a:rPr>
              <a:t>   </a:t>
            </a:r>
            <a:endParaRPr kumimoji="1" lang="es-ES" b="1" dirty="0">
              <a:solidFill>
                <a:srgbClr val="338146"/>
              </a:solidFill>
            </a:endParaRPr>
          </a:p>
          <a:p>
            <a:pPr eaLnBrk="0" hangingPunct="0">
              <a:spcBef>
                <a:spcPct val="20000"/>
              </a:spcBef>
              <a:spcAft>
                <a:spcPct val="55000"/>
              </a:spcAft>
            </a:pPr>
            <a:endParaRPr kumimoji="1" lang="es-ES" sz="2000" b="1" dirty="0">
              <a:solidFill>
                <a:srgbClr val="980000"/>
              </a:solidFill>
            </a:endParaRPr>
          </a:p>
        </p:txBody>
      </p:sp>
      <p:pic>
        <p:nvPicPr>
          <p:cNvPr id="13414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0"/>
            <a:ext cx="17145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624713"/>
              </p:ext>
            </p:extLst>
          </p:nvPr>
        </p:nvGraphicFramePr>
        <p:xfrm>
          <a:off x="0" y="1857364"/>
          <a:ext cx="9144000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5426867"/>
              </p:ext>
            </p:extLst>
          </p:nvPr>
        </p:nvGraphicFramePr>
        <p:xfrm>
          <a:off x="2285984" y="2000240"/>
          <a:ext cx="6858016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Vigo, 23 Abril 2016</a:t>
            </a:r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Asamblea General Ordinaria AIE:   MEMORIA ECONÓMICA 2015</a:t>
            </a:r>
            <a:endParaRPr lang="es-ES" dirty="0"/>
          </a:p>
        </p:txBody>
      </p:sp>
      <p:sp>
        <p:nvSpPr>
          <p:cNvPr id="134146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153400" cy="1066800"/>
          </a:xfrm>
          <a:solidFill>
            <a:srgbClr val="37B2F7"/>
          </a:solidFill>
          <a:ln/>
        </p:spPr>
        <p:txBody>
          <a:bodyPr/>
          <a:lstStyle/>
          <a:p>
            <a:pPr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1" lang="es-ES" sz="3500" b="1" dirty="0" smtClean="0"/>
              <a:t> Memoria Económica </a:t>
            </a:r>
            <a:r>
              <a:rPr kumimoji="1" lang="is-IS" sz="3500" b="1" dirty="0" smtClean="0"/>
              <a:t>2015</a:t>
            </a:r>
            <a:endParaRPr kumimoji="1" lang="es-ES" sz="3500" b="1" dirty="0" smtClean="0"/>
          </a:p>
        </p:txBody>
      </p:sp>
      <p:sp>
        <p:nvSpPr>
          <p:cNvPr id="134147" name="Rectangle 3"/>
          <p:cNvSpPr>
            <a:spLocks noChangeArrowheads="1"/>
          </p:cNvSpPr>
          <p:nvPr/>
        </p:nvSpPr>
        <p:spPr bwMode="auto">
          <a:xfrm>
            <a:off x="76200" y="1143000"/>
            <a:ext cx="9067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endParaRPr kumimoji="1" lang="es-ES" sz="800" dirty="0"/>
          </a:p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1" lang="es-ES" sz="2000" dirty="0"/>
              <a:t> </a:t>
            </a:r>
            <a:r>
              <a:rPr kumimoji="1" lang="es-ES" sz="2000" b="1" i="1" dirty="0" smtClean="0"/>
              <a:t>GASTOS ADMINISTRATIVOS vs CUOTAS DE SOCIOS</a:t>
            </a:r>
            <a:endParaRPr kumimoji="1" lang="es-ES" sz="2400" b="1" i="1" dirty="0" smtClean="0">
              <a:solidFill>
                <a:srgbClr val="000066"/>
              </a:solidFill>
            </a:endParaRPr>
          </a:p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1" lang="es-ES" sz="2400" b="1" i="1" dirty="0" smtClean="0">
                <a:solidFill>
                  <a:srgbClr val="000066"/>
                </a:solidFill>
              </a:rPr>
              <a:t>   </a:t>
            </a:r>
            <a:endParaRPr kumimoji="1" lang="es-ES" b="1" dirty="0">
              <a:solidFill>
                <a:srgbClr val="338146"/>
              </a:solidFill>
            </a:endParaRPr>
          </a:p>
          <a:p>
            <a:pPr eaLnBrk="0" hangingPunct="0">
              <a:spcBef>
                <a:spcPct val="20000"/>
              </a:spcBef>
              <a:spcAft>
                <a:spcPct val="55000"/>
              </a:spcAft>
            </a:pPr>
            <a:endParaRPr kumimoji="1" lang="es-ES" sz="2000" b="1" dirty="0">
              <a:solidFill>
                <a:srgbClr val="980000"/>
              </a:solidFill>
            </a:endParaRPr>
          </a:p>
        </p:txBody>
      </p:sp>
      <p:pic>
        <p:nvPicPr>
          <p:cNvPr id="13414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0"/>
            <a:ext cx="17145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5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235046"/>
              </p:ext>
            </p:extLst>
          </p:nvPr>
        </p:nvGraphicFramePr>
        <p:xfrm>
          <a:off x="0" y="1908164"/>
          <a:ext cx="9144000" cy="4949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Vigo, 23 Abril 2016</a:t>
            </a:r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Asamblea General Ordinaria AIE:   MEMORIA ECONÓMICA 2015</a:t>
            </a:r>
            <a:endParaRPr lang="es-ES" dirty="0"/>
          </a:p>
        </p:txBody>
      </p:sp>
      <p:sp>
        <p:nvSpPr>
          <p:cNvPr id="134146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153400" cy="1066800"/>
          </a:xfrm>
          <a:solidFill>
            <a:srgbClr val="37B2F7"/>
          </a:solidFill>
          <a:ln/>
        </p:spPr>
        <p:txBody>
          <a:bodyPr/>
          <a:lstStyle/>
          <a:p>
            <a:pPr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1" lang="es-ES" sz="3500" b="1" dirty="0" smtClean="0"/>
              <a:t> Memoria Económica </a:t>
            </a:r>
            <a:r>
              <a:rPr kumimoji="1" lang="is-IS" sz="3500" b="1" dirty="0" smtClean="0"/>
              <a:t>2015</a:t>
            </a:r>
            <a:endParaRPr kumimoji="1" lang="es-ES" sz="3500" b="1" dirty="0" smtClean="0"/>
          </a:p>
        </p:txBody>
      </p:sp>
      <p:sp>
        <p:nvSpPr>
          <p:cNvPr id="134147" name="Rectangle 3"/>
          <p:cNvSpPr>
            <a:spLocks noChangeArrowheads="1"/>
          </p:cNvSpPr>
          <p:nvPr/>
        </p:nvSpPr>
        <p:spPr bwMode="auto">
          <a:xfrm>
            <a:off x="76200" y="1143000"/>
            <a:ext cx="9067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endParaRPr kumimoji="1" lang="es-ES" sz="800" dirty="0"/>
          </a:p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1" lang="es-ES" sz="2000" dirty="0"/>
              <a:t> </a:t>
            </a:r>
            <a:r>
              <a:rPr kumimoji="1" lang="es-ES" sz="2000" b="1" i="1" dirty="0" smtClean="0"/>
              <a:t>PRESUPUESTOS 2016</a:t>
            </a:r>
            <a:r>
              <a:rPr kumimoji="1" lang="es-ES" sz="2400" b="1" i="1" dirty="0" smtClean="0">
                <a:solidFill>
                  <a:srgbClr val="000066"/>
                </a:solidFill>
              </a:rPr>
              <a:t> </a:t>
            </a:r>
          </a:p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1" lang="es-ES" sz="2400" b="1" i="1" dirty="0" smtClean="0">
                <a:solidFill>
                  <a:srgbClr val="000066"/>
                </a:solidFill>
              </a:rPr>
              <a:t>   </a:t>
            </a:r>
            <a:endParaRPr kumimoji="1" lang="es-ES" b="1" dirty="0">
              <a:solidFill>
                <a:srgbClr val="338146"/>
              </a:solidFill>
            </a:endParaRPr>
          </a:p>
          <a:p>
            <a:pPr eaLnBrk="0" hangingPunct="0">
              <a:spcBef>
                <a:spcPct val="20000"/>
              </a:spcBef>
              <a:spcAft>
                <a:spcPct val="55000"/>
              </a:spcAft>
            </a:pPr>
            <a:endParaRPr kumimoji="1" lang="es-ES" sz="2000" b="1" dirty="0">
              <a:solidFill>
                <a:srgbClr val="980000"/>
              </a:solidFill>
            </a:endParaRPr>
          </a:p>
        </p:txBody>
      </p:sp>
      <p:pic>
        <p:nvPicPr>
          <p:cNvPr id="13414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0"/>
            <a:ext cx="17145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903461"/>
              </p:ext>
            </p:extLst>
          </p:nvPr>
        </p:nvGraphicFramePr>
        <p:xfrm>
          <a:off x="642910" y="2000238"/>
          <a:ext cx="7786742" cy="4429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1082"/>
                <a:gridCol w="2895660"/>
              </a:tblGrid>
              <a:tr h="632737">
                <a:tc>
                  <a:txBody>
                    <a:bodyPr/>
                    <a:lstStyle/>
                    <a:p>
                      <a:pPr algn="ctr"/>
                      <a:r>
                        <a:rPr lang="es-ES" sz="3200" dirty="0" smtClean="0"/>
                        <a:t>PRESUPUESTO</a:t>
                      </a:r>
                      <a:r>
                        <a:rPr lang="es-ES" sz="3200" baseline="0" dirty="0" smtClean="0"/>
                        <a:t> TOTAL</a:t>
                      </a:r>
                      <a:endParaRPr lang="es-E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dirty="0" smtClean="0"/>
                        <a:t>20850 €</a:t>
                      </a:r>
                      <a:endParaRPr lang="es-ES" sz="3200" dirty="0"/>
                    </a:p>
                  </a:txBody>
                  <a:tcPr anchor="ctr"/>
                </a:tc>
              </a:tr>
              <a:tr h="632737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APADRINAMIENTOS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13.500</a:t>
                      </a:r>
                      <a:r>
                        <a:rPr lang="es-ES" sz="2400" baseline="0" dirty="0" smtClean="0"/>
                        <a:t> €</a:t>
                      </a:r>
                      <a:endParaRPr lang="es-ES" sz="2400" dirty="0"/>
                    </a:p>
                  </a:txBody>
                  <a:tcPr anchor="b"/>
                </a:tc>
              </a:tr>
              <a:tr h="632737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DONACIONES PARTICULARES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5.000</a:t>
                      </a:r>
                      <a:r>
                        <a:rPr lang="es-ES" sz="2400" baseline="0" dirty="0" smtClean="0"/>
                        <a:t> €</a:t>
                      </a:r>
                      <a:endParaRPr lang="es-ES" sz="2400" dirty="0"/>
                    </a:p>
                  </a:txBody>
                  <a:tcPr anchor="b"/>
                </a:tc>
              </a:tr>
              <a:tr h="632737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FINANCIACIÓN PÚBLICA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0</a:t>
                      </a:r>
                      <a:r>
                        <a:rPr lang="es-ES" sz="2400" baseline="0" dirty="0" smtClean="0"/>
                        <a:t> €</a:t>
                      </a:r>
                      <a:endParaRPr lang="es-ES" sz="2400" dirty="0"/>
                    </a:p>
                  </a:txBody>
                  <a:tcPr anchor="b"/>
                </a:tc>
              </a:tr>
              <a:tr h="632737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FINANCIACIÓN</a:t>
                      </a:r>
                      <a:r>
                        <a:rPr lang="es-ES" sz="2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s-E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PRIVADA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1500</a:t>
                      </a:r>
                      <a:r>
                        <a:rPr lang="es-ES" sz="2400" baseline="0" dirty="0" smtClean="0"/>
                        <a:t> €</a:t>
                      </a:r>
                      <a:endParaRPr lang="es-ES" sz="2400" dirty="0"/>
                    </a:p>
                  </a:txBody>
                  <a:tcPr anchor="b"/>
                </a:tc>
              </a:tr>
              <a:tr h="632737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CUOTA SOCIOS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750 €</a:t>
                      </a:r>
                      <a:endParaRPr lang="es-ES" sz="2400" dirty="0"/>
                    </a:p>
                  </a:txBody>
                  <a:tcPr anchor="b"/>
                </a:tc>
              </a:tr>
              <a:tr h="632737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OTROS INGRESOS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100 €</a:t>
                      </a:r>
                      <a:endParaRPr lang="es-ES" sz="2400" dirty="0"/>
                    </a:p>
                  </a:txBody>
                  <a:tcPr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5728</TotalTime>
  <Words>468</Words>
  <Application>Microsoft Macintosh PowerPoint</Application>
  <PresentationFormat>Presentación en pantalla (4:3)</PresentationFormat>
  <Paragraphs>160</Paragraphs>
  <Slides>10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Calibri</vt:lpstr>
      <vt:lpstr>Times New Roman</vt:lpstr>
      <vt:lpstr>Wingdings</vt:lpstr>
      <vt:lpstr>Arial</vt:lpstr>
      <vt:lpstr>Tema de Office</vt:lpstr>
      <vt:lpstr>MEMORIA ECONÓMICA 2015</vt:lpstr>
      <vt:lpstr> Memoria Económica 2015</vt:lpstr>
      <vt:lpstr> Memoria Económica 2015</vt:lpstr>
      <vt:lpstr> Memoria Económica 2015</vt:lpstr>
      <vt:lpstr> Memoria Económica 2015</vt:lpstr>
      <vt:lpstr> Memoria Económica 2015</vt:lpstr>
      <vt:lpstr> Memoria Económica 2015</vt:lpstr>
      <vt:lpstr> Memoria Económica 2015</vt:lpstr>
      <vt:lpstr> Memoria Económica 2015</vt:lpstr>
      <vt:lpstr> Memoria Económica 2015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Jandro</dc:creator>
  <cp:lastModifiedBy>Usuario de Microsoft Office</cp:lastModifiedBy>
  <cp:revision>311</cp:revision>
  <dcterms:created xsi:type="dcterms:W3CDTF">2010-03-26T15:31:33Z</dcterms:created>
  <dcterms:modified xsi:type="dcterms:W3CDTF">2016-04-22T18:16:32Z</dcterms:modified>
</cp:coreProperties>
</file>