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9" r:id="rId2"/>
    <p:sldId id="401" r:id="rId3"/>
    <p:sldId id="400" r:id="rId4"/>
    <p:sldId id="402" r:id="rId5"/>
    <p:sldId id="403" r:id="rId6"/>
    <p:sldId id="406" r:id="rId7"/>
    <p:sldId id="405" r:id="rId8"/>
    <p:sldId id="404" r:id="rId9"/>
    <p:sldId id="409" r:id="rId10"/>
    <p:sldId id="420" r:id="rId11"/>
    <p:sldId id="419" r:id="rId12"/>
    <p:sldId id="411" r:id="rId13"/>
    <p:sldId id="421" r:id="rId14"/>
    <p:sldId id="410" r:id="rId15"/>
    <p:sldId id="412" r:id="rId16"/>
    <p:sldId id="408" r:id="rId17"/>
    <p:sldId id="407" r:id="rId18"/>
    <p:sldId id="413" r:id="rId19"/>
    <p:sldId id="414" r:id="rId20"/>
    <p:sldId id="416" r:id="rId21"/>
    <p:sldId id="418" r:id="rId22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9DB"/>
    <a:srgbClr val="008E40"/>
    <a:srgbClr val="980000"/>
    <a:srgbClr val="689CDA"/>
    <a:srgbClr val="37B2F7"/>
    <a:srgbClr val="3792F7"/>
    <a:srgbClr val="FFFFB7"/>
    <a:srgbClr val="FF0000"/>
    <a:srgbClr val="5CACE2"/>
    <a:srgbClr val="0BB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7" autoAdjust="0"/>
    <p:restoredTop sz="87623" autoAdjust="0"/>
  </p:normalViewPr>
  <p:slideViewPr>
    <p:cSldViewPr>
      <p:cViewPr varScale="1">
        <p:scale>
          <a:sx n="107" d="100"/>
          <a:sy n="107" d="100"/>
        </p:scale>
        <p:origin x="14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16"/>
    </p:cViewPr>
  </p:sorterViewPr>
  <p:notesViewPr>
    <p:cSldViewPr>
      <p:cViewPr varScale="1">
        <p:scale>
          <a:sx n="65" d="100"/>
          <a:sy n="65" d="100"/>
        </p:scale>
        <p:origin x="28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3F383A15-77E9-427E-8CE5-FA888A5D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74AE444-C914-47DF-B977-BDDBF5C735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01DF2-4E6C-475A-B391-DAD60DD2AE61}" type="datetimeFigureOut">
              <a:rPr lang="es-ES" smtClean="0"/>
              <a:t>18/11/20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BE179C1-F196-4C2E-B7C3-61E6513526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04B542C-718D-4FCF-9EA0-A91FC5393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8360A-D753-4F09-9F2A-4E7BE86B98F0}" type="slidenum">
              <a:rPr lang="es-ES" smtClean="0"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96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B7958A9-0D72-432B-A8C3-1E8FFFF592A9}" type="datetimeFigureOut">
              <a:rPr lang="es-ES"/>
              <a:pPr>
                <a:defRPr/>
              </a:pPr>
              <a:t>18/11/20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639742C-4AB9-4F1A-8774-C89F2C14359D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925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4024313" y="9683750"/>
            <a:ext cx="3078162" cy="5095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9066" tIns="49533" rIns="99066" bIns="49533" anchor="b"/>
          <a:lstStyle/>
          <a:p>
            <a:pPr algn="r" defTabSz="990600" eaLnBrk="0" hangingPunct="0"/>
            <a:fld id="{59DDB06D-E11C-465A-8C2D-84CAF54EF115}" type="slidenum">
              <a:rPr lang="es-ES" sz="1300">
                <a:latin typeface="Times New Roman" pitchFamily="18" charset="0"/>
              </a:rPr>
              <a:pPr algn="r" defTabSz="990600" eaLnBrk="0" hangingPunct="0"/>
              <a:t>1</a:t>
            </a:fld>
            <a:endParaRPr lang="es-ES" sz="1300" dirty="0">
              <a:latin typeface="Times New Roman" pitchFamily="18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03300" y="763588"/>
            <a:ext cx="5099050" cy="38242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41875"/>
            <a:ext cx="5207000" cy="45878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defTabSz="93345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06740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jpeg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0">
            <a:extLst>
              <a:ext uri="{FF2B5EF4-FFF2-40B4-BE49-F238E27FC236}">
                <a16:creationId xmlns:a16="http://schemas.microsoft.com/office/drawing/2014/main" xmlns="" id="{10CAB5AF-51E2-41D5-A29C-549CAFD7285A}"/>
              </a:ext>
            </a:extLst>
          </p:cNvPr>
          <p:cNvGrpSpPr/>
          <p:nvPr userDrawn="1"/>
        </p:nvGrpSpPr>
        <p:grpSpPr>
          <a:xfrm>
            <a:off x="0" y="0"/>
            <a:ext cx="9143999" cy="838200"/>
            <a:chOff x="0" y="0"/>
            <a:chExt cx="9143999" cy="838200"/>
          </a:xfrm>
          <a:effectLst>
            <a:reflection stA="45000" endPos="25000" dir="5400000" sy="-100000" algn="bl" rotWithShape="0"/>
          </a:effectLst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xmlns="" id="{5A8EA472-599B-4461-BC60-0FFC98BDE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1366" y="0"/>
              <a:ext cx="7932633" cy="8382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xmlns="" id="{4CBDA19D-36B2-4CF5-9AC5-0F7A839D03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44717" cy="83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1B2FDF0-509E-4034-8223-3FBA48B12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E7EC07D-358B-48F1-870E-F9E5DA15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0896" y="6492875"/>
            <a:ext cx="51054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1187F30-BC39-4C0A-AA72-EE7CB8A1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‹Nr.›</a:t>
            </a:fld>
            <a:endParaRPr lang="es-ES" dirty="0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A245D56D-0A12-418F-A9A5-246C66C5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4746"/>
            <a:ext cx="7511752" cy="792088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492875"/>
            <a:ext cx="5105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A701C211-CDC1-4414-9C8B-EC510A89D952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2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3.jpeg" Type="http://schemas.openxmlformats.org/officeDocument/2006/relationships/image"/><Relationship Id="rId3" Target="../media/image14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Relationship Id="rId3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Relationship Id="rId3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</file>

<file path=ppt/slides/_rels/slide18.xml.rels><?xml version="1.0" encoding="UTF-8" standalone="yes" ?><Relationships xmlns="http://schemas.openxmlformats.org/package/2006/relationships"><Relationship Id="rId3" Target="https://www.instagram.com/amigosdeinharrime/" TargetMode="External" Type="http://schemas.openxmlformats.org/officeDocument/2006/relationships/hyperlink"/><Relationship Id="rId4" Target="../media/image23.jpeg" Type="http://schemas.openxmlformats.org/officeDocument/2006/relationships/image"/><Relationship Id="rId1" Target="../slideLayouts/slideLayout1.xml" Type="http://schemas.openxmlformats.org/officeDocument/2006/relationships/slideLayout"/><Relationship Id="rId2" Target="http://www.amigosdeinharrime.es/" TargetMode="External" Type="http://schemas.openxmlformats.org/officeDocument/2006/relationships/hyperlink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Relationship Id="rId3" Target="../media/image24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7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jpeg" Type="http://schemas.openxmlformats.org/officeDocument/2006/relationships/image"/><Relationship Id="rId3" Target="../media/image7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327214"/>
            <a:ext cx="2880069" cy="179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34146" name="Rectangle 2"/>
          <p:cNvSpPr>
            <a:spLocks noGrp="1"/>
          </p:cNvSpPr>
          <p:nvPr>
            <p:ph type="title"/>
          </p:nvPr>
        </p:nvSpPr>
        <p:spPr>
          <a:xfrm>
            <a:off x="1187624" y="5805264"/>
            <a:ext cx="6993127" cy="836613"/>
          </a:xfrm>
        </p:spPr>
        <p:txBody>
          <a:bodyPr lIns="36000" rIns="36000"/>
          <a:lstStyle/>
          <a:p>
            <a:pPr>
              <a:lnSpc>
                <a:spcPts val="5000"/>
              </a:lnSpc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kumimoji="1" lang="es-ES" sz="3500" b="1" dirty="0">
                <a:solidFill>
                  <a:srgbClr val="3799DB"/>
                </a:solidFill>
              </a:rPr>
              <a:t> </a:t>
            </a:r>
            <a:r>
              <a:rPr kumimoji="1" lang="es-ES" sz="6000" b="1" dirty="0">
                <a:solidFill>
                  <a:srgbClr val="3799DB"/>
                </a:solidFill>
              </a:rPr>
              <a:t>MEMORIA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EC7CF5C-E75C-4DEB-BAD2-485A1EF13BF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340768"/>
            <a:ext cx="5409993" cy="3888432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36079F36-B5E1-478E-BA56-A9CC16E71C87}"/>
              </a:ext>
            </a:extLst>
          </p:cNvPr>
          <p:cNvSpPr txBox="1">
            <a:spLocks/>
          </p:cNvSpPr>
          <p:nvPr/>
        </p:nvSpPr>
        <p:spPr bwMode="auto">
          <a:xfrm>
            <a:off x="323528" y="144115"/>
            <a:ext cx="8784976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5000"/>
              </a:lnSpc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kumimoji="1" lang="es-ES" sz="4600" dirty="0">
                <a:solidFill>
                  <a:srgbClr val="3799DB"/>
                </a:solidFill>
              </a:rPr>
              <a:t>AMIGOS DE INHARRIME - ESPAÑA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Albinos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DB4DCFF9-430F-42E0-9B66-A7712CE16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16" y="1052736"/>
            <a:ext cx="8896276" cy="200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Colectivo en situación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vulnerabilidad extrema</a:t>
            </a:r>
            <a:r>
              <a:rPr kumimoji="1" lang="es-ES" dirty="0"/>
              <a:t>. Los prejuicios y supersticiones tradicionales han dado paso a crímenes y al tráfico de personas.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Actualmente el programa cuenta con </a:t>
            </a:r>
            <a:r>
              <a:rPr kumimoji="1" lang="es-ES" b="1" dirty="0">
                <a:solidFill>
                  <a:srgbClr val="980000"/>
                </a:solidFill>
              </a:rPr>
              <a:t>151 (+38) </a:t>
            </a:r>
            <a:r>
              <a:rPr kumimoji="1" lang="es-ES" dirty="0"/>
              <a:t>personas con albinismo registradas con AIE entre Inharrime </a:t>
            </a:r>
            <a:r>
              <a:rPr kumimoji="1" lang="es-ES" b="1" dirty="0">
                <a:solidFill>
                  <a:srgbClr val="980000"/>
                </a:solidFill>
              </a:rPr>
              <a:t>(49)</a:t>
            </a:r>
            <a:r>
              <a:rPr kumimoji="1" lang="es-ES" dirty="0"/>
              <a:t> e Inhambane </a:t>
            </a:r>
            <a:r>
              <a:rPr kumimoji="1" lang="es-ES" b="1" dirty="0">
                <a:solidFill>
                  <a:srgbClr val="980000"/>
                </a:solidFill>
              </a:rPr>
              <a:t>(102)</a:t>
            </a:r>
            <a:r>
              <a:rPr kumimoji="1" lang="es-ES" dirty="0"/>
              <a:t>. 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Cada mes, en reuniones organizadas junto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AIP</a:t>
            </a:r>
            <a:r>
              <a:rPr kumimoji="1" lang="es-ES" dirty="0"/>
              <a:t>, se distribuye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información</a:t>
            </a:r>
            <a:r>
              <a:rPr kumimoji="1" lang="es-ES" dirty="0"/>
              <a:t> y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material</a:t>
            </a:r>
            <a:r>
              <a:rPr kumimoji="1" lang="es-ES" dirty="0"/>
              <a:t> de protección. En 2019 se probó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suministradores de crema locales</a:t>
            </a:r>
            <a:r>
              <a:rPr kumimoji="1" lang="es-ES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C0DC23D-0265-4B4A-B548-DF93B52FC01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2470" y="5078005"/>
            <a:ext cx="1807036" cy="153071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651595B7-ED4D-4538-B659-9DAC72D750D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916" y="3097153"/>
            <a:ext cx="5150763" cy="3351907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243F216A-2660-48CE-88F1-793330FC9193}"/>
              </a:ext>
            </a:extLst>
          </p:cNvPr>
          <p:cNvSpPr/>
          <p:nvPr/>
        </p:nvSpPr>
        <p:spPr>
          <a:xfrm>
            <a:off x="5508104" y="3053859"/>
            <a:ext cx="35600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febrero y septiembre se recibió material de protección y cremas solares donado por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Kanimambo</a:t>
            </a:r>
            <a:r>
              <a:rPr kumimoji="1" lang="es-ES" dirty="0"/>
              <a:t>. Tenemos un principio de acuerdo para que den soporte de cremas y material para </a:t>
            </a:r>
            <a:r>
              <a:rPr kumimoji="1" lang="es-ES" b="1" dirty="0">
                <a:solidFill>
                  <a:srgbClr val="980000"/>
                </a:solidFill>
              </a:rPr>
              <a:t>40 personas/año </a:t>
            </a:r>
          </a:p>
        </p:txBody>
      </p:sp>
    </p:spTree>
    <p:extLst>
      <p:ext uri="{BB962C8B-B14F-4D97-AF65-F5344CB8AC3E}">
        <p14:creationId xmlns:p14="http://schemas.microsoft.com/office/powerpoint/2010/main" val="173017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Albinos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DB4DCFF9-430F-42E0-9B66-A7712CE16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16" y="1052736"/>
            <a:ext cx="8792571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2019 se llegó a un acuerdo de colaboración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BeyondSunCare</a:t>
            </a:r>
            <a:r>
              <a:rPr kumimoji="1" lang="es-ES" dirty="0"/>
              <a:t>, una organización con amplia experiencia en la problemática del colectivo albino en Tanzania y Malawi. Tras la formación en España sobre su metodología de actuación, centrada en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formación y seguimiento</a:t>
            </a:r>
            <a:r>
              <a:rPr kumimoji="1" lang="es-ES" dirty="0"/>
              <a:t>, y con la financiación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Hora de Ayudar </a:t>
            </a:r>
            <a:r>
              <a:rPr kumimoji="1" lang="es-ES" dirty="0"/>
              <a:t>(</a:t>
            </a:r>
            <a:r>
              <a:rPr kumimoji="1" lang="es-ES" b="1" dirty="0">
                <a:solidFill>
                  <a:srgbClr val="980000"/>
                </a:solidFill>
              </a:rPr>
              <a:t>5.000€</a:t>
            </a:r>
            <a:r>
              <a:rPr kumimoji="1" lang="es-ES" dirty="0"/>
              <a:t>), se inició el programa de asistencia a un grupo de </a:t>
            </a:r>
            <a:r>
              <a:rPr kumimoji="1" lang="es-ES" b="1" dirty="0">
                <a:solidFill>
                  <a:srgbClr val="980000"/>
                </a:solidFill>
              </a:rPr>
              <a:t>40 albinos </a:t>
            </a:r>
            <a:r>
              <a:rPr kumimoji="1" lang="es-ES" dirty="0"/>
              <a:t>en Inharrime. El envío de material se estancó en la aduana por un cargo de tasas desorbitado. 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La empresa Mascato también realizó una contribución económica para sustentar el programa (</a:t>
            </a:r>
            <a:r>
              <a:rPr kumimoji="1" lang="es-ES" b="1" dirty="0">
                <a:solidFill>
                  <a:srgbClr val="980000"/>
                </a:solidFill>
              </a:rPr>
              <a:t>1.000€</a:t>
            </a:r>
            <a:r>
              <a:rPr kumimoji="1" lang="es-ES" dirty="0"/>
              <a:t>).</a:t>
            </a:r>
          </a:p>
          <a:p>
            <a:pPr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endParaRPr kumimoji="1"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103A2A0-146E-461A-A654-3D653C648E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008" y="3573016"/>
            <a:ext cx="6243778" cy="280831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5E0E1ED-9D84-4CE9-9106-7378A7EC30E9}"/>
              </a:ext>
            </a:extLst>
          </p:cNvPr>
          <p:cNvSpPr/>
          <p:nvPr/>
        </p:nvSpPr>
        <p:spPr>
          <a:xfrm>
            <a:off x="103366" y="3573016"/>
            <a:ext cx="26786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julio se realizó un encuentro en Inharrime con la organización mozambiqueña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Albimoz</a:t>
            </a:r>
            <a:r>
              <a:rPr kumimoji="1" lang="es-ES" dirty="0"/>
              <a:t>: se cubrieron diferentes problemáticas del colectivo y, al ser una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formación entre pares</a:t>
            </a:r>
            <a:r>
              <a:rPr kumimoji="1" lang="es-ES" dirty="0"/>
              <a:t>, fue muy bien recibida.</a:t>
            </a:r>
          </a:p>
        </p:txBody>
      </p:sp>
    </p:spTree>
    <p:extLst>
      <p:ext uri="{BB962C8B-B14F-4D97-AF65-F5344CB8AC3E}">
        <p14:creationId xmlns:p14="http://schemas.microsoft.com/office/powerpoint/2010/main" val="334991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F2E75057-9E74-4B43-A042-171F92078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62" y="3553544"/>
            <a:ext cx="5595682" cy="2971800"/>
          </a:xfrm>
          <a:prstGeom prst="rect">
            <a:avLst/>
          </a:prstGeom>
        </p:spPr>
      </p:pic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133600" cy="365125"/>
          </a:xfrm>
        </p:spPr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Albinos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DB4DCFF9-430F-42E0-9B66-A7712CE16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16" y="1052736"/>
            <a:ext cx="893658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Noviembre nuestro voluntario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Borja</a:t>
            </a:r>
            <a:r>
              <a:rPr kumimoji="1" lang="es-ES" dirty="0"/>
              <a:t> participó en la conferencia sobre albinismo y derechos fundamentales organizada por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UNESCO</a:t>
            </a:r>
            <a:r>
              <a:rPr kumimoji="1" lang="es-ES" dirty="0"/>
              <a:t> en Maputo. Entre otros, AIE pudo contactar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Ikponwosa Ero</a:t>
            </a:r>
            <a:r>
              <a:rPr kumimoji="1" lang="es-ES" dirty="0"/>
              <a:t>, experta designada por la ONU en derechos humanos y albinismo. Además, se reforzó también la relación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autoridades gubernamentales</a:t>
            </a:r>
            <a:r>
              <a:rPr kumimoji="1" lang="es-ES" dirty="0"/>
              <a:t> y otras organizaciones trabajando con albinos en Mozambique a nivel nacional (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Albimoz</a:t>
            </a:r>
            <a:r>
              <a:rPr kumimoji="1" lang="es-ES" dirty="0"/>
              <a:t>,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Kanimambo</a:t>
            </a:r>
            <a:r>
              <a:rPr kumimoji="1" lang="es-ES" dirty="0"/>
              <a:t>,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HRW</a:t>
            </a:r>
            <a:r>
              <a:rPr kumimoji="1" lang="es-ES" dirty="0"/>
              <a:t>) y local (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Azemap</a:t>
            </a:r>
            <a:r>
              <a:rPr kumimoji="1" lang="es-ES" dirty="0"/>
              <a:t> en Moatize).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La revisión en profundidad de la problemática del colectivo albino se centró en la situación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derechos fundamentales</a:t>
            </a:r>
            <a:r>
              <a:rPr kumimoji="1" lang="es-ES" dirty="0"/>
              <a:t>, acceso a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educación</a:t>
            </a:r>
            <a:r>
              <a:rPr kumimoji="1" lang="es-ES" dirty="0"/>
              <a:t> y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salud</a:t>
            </a:r>
            <a:r>
              <a:rPr kumimoji="1" lang="es-ES" dirty="0"/>
              <a:t>. 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kumimoji="1"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kumimoji="1"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05416542-395C-4B9D-94A3-665AD712599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3553544"/>
            <a:ext cx="4850598" cy="2971800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xmlns="" id="{AA78711B-41F1-47D9-84D8-7357AD0E7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9549" y="6029777"/>
            <a:ext cx="3419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Borja y los organizadores</a:t>
            </a:r>
          </a:p>
        </p:txBody>
      </p:sp>
    </p:spTree>
    <p:extLst>
      <p:ext uri="{BB962C8B-B14F-4D97-AF65-F5344CB8AC3E}">
        <p14:creationId xmlns:p14="http://schemas.microsoft.com/office/powerpoint/2010/main" val="3896420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133600" cy="365125"/>
          </a:xfrm>
        </p:spPr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Pupitres para Todos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D2C91481-3193-4C5D-9F89-1B407FB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" y="1052736"/>
            <a:ext cx="8640961" cy="218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Proyecto para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extender los beneficios </a:t>
            </a:r>
            <a:r>
              <a:rPr lang="es-ES" dirty="0"/>
              <a:t>de una mejor educación al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mayor número </a:t>
            </a:r>
            <a:r>
              <a:rPr lang="es-ES" dirty="0"/>
              <a:t>de niños en el ámbito rural con la colaboración de todos: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Arial" panose="020B0604020202020204" pitchFamily="34" charset="0"/>
              <a:buChar char="−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Comunidades locales </a:t>
            </a:r>
            <a:r>
              <a:rPr lang="es-ES" dirty="0"/>
              <a:t>reparan aulas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Arial" panose="020B0604020202020204" pitchFamily="34" charset="0"/>
              <a:buChar char="−"/>
              <a:defRPr/>
            </a:pPr>
            <a:r>
              <a:rPr lang="es-ES" dirty="0"/>
              <a:t>Fabricación por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empresas locales </a:t>
            </a:r>
            <a:r>
              <a:rPr lang="es-ES" dirty="0"/>
              <a:t>o carpinteros financiado por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AIE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Arial" panose="020B0604020202020204" pitchFamily="34" charset="0"/>
              <a:buChar char="−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Serviços Distritais </a:t>
            </a:r>
            <a:r>
              <a:rPr lang="es-ES" dirty="0"/>
              <a:t>(gobierno local) colabora gestión y facilita transporte</a:t>
            </a:r>
          </a:p>
          <a:p>
            <a:pPr indent="252000" eaLnBrk="0" hangingPunct="0">
              <a:spcBef>
                <a:spcPts val="12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En 2019 se realizaron numerosas entregas (</a:t>
            </a:r>
            <a:r>
              <a:rPr kumimoji="1" lang="es-ES" b="1" dirty="0">
                <a:solidFill>
                  <a:srgbClr val="980000"/>
                </a:solidFill>
              </a:rPr>
              <a:t>184 pupitres dobles y 11 mesas de </a:t>
            </a:r>
            <a:r>
              <a:rPr lang="es-ES" dirty="0"/>
              <a:t>profesor en total) además de identificar escuelas para participar en el programa.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46AAF1A1-4F5D-448F-9633-488491789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096948"/>
            <a:ext cx="2133600" cy="201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rgbClr val="980000"/>
                </a:solidFill>
              </a:rPr>
              <a:t>50</a:t>
            </a:r>
            <a:r>
              <a:rPr lang="es-ES" dirty="0"/>
              <a:t> pupitres dobles y </a:t>
            </a:r>
            <a:r>
              <a:rPr kumimoji="1" lang="es-ES" b="1" dirty="0">
                <a:solidFill>
                  <a:srgbClr val="980000"/>
                </a:solidFill>
              </a:rPr>
              <a:t>4 </a:t>
            </a:r>
            <a:r>
              <a:rPr lang="es-ES" dirty="0"/>
              <a:t>mesas de profesor para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Escuela Primaria de Chiticua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35E6A017-93A5-4F18-A239-EA2CDC6279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487939"/>
            <a:ext cx="6458272" cy="3037405"/>
          </a:xfrm>
          <a:prstGeom prst="rect">
            <a:avLst/>
          </a:prstGeom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xmlns="" id="{45997C92-6245-407D-8B27-E546B9199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479" y="3573016"/>
            <a:ext cx="3419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Escola Primaria de Chiticua</a:t>
            </a:r>
          </a:p>
        </p:txBody>
      </p:sp>
    </p:spTree>
    <p:extLst>
      <p:ext uri="{BB962C8B-B14F-4D97-AF65-F5344CB8AC3E}">
        <p14:creationId xmlns:p14="http://schemas.microsoft.com/office/powerpoint/2010/main" val="181077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14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Pupitres para Todos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39463B1-7A70-4190-AD36-5263E554C22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027" y="1052736"/>
            <a:ext cx="5070817" cy="2810604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CCF6DC3C-F6E0-4165-B4BD-A5675D800975}"/>
              </a:ext>
            </a:extLst>
          </p:cNvPr>
          <p:cNvSpPr/>
          <p:nvPr/>
        </p:nvSpPr>
        <p:spPr>
          <a:xfrm>
            <a:off x="179512" y="1274063"/>
            <a:ext cx="348727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rgbClr val="980000"/>
                </a:solidFill>
                <a:cs typeface="+mn-cs"/>
              </a:rPr>
              <a:t>24</a:t>
            </a:r>
            <a:r>
              <a:rPr lang="es-ES" dirty="0"/>
              <a:t> pupitres dobles y </a:t>
            </a:r>
            <a:r>
              <a:rPr kumimoji="1" lang="es-ES" b="1" dirty="0">
                <a:solidFill>
                  <a:srgbClr val="980000"/>
                </a:solidFill>
                <a:cs typeface="+mn-cs"/>
              </a:rPr>
              <a:t>1 </a:t>
            </a:r>
            <a:r>
              <a:rPr lang="es-ES" dirty="0"/>
              <a:t>mesa de profesor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Madovela</a:t>
            </a:r>
            <a:r>
              <a:rPr lang="es-ES" dirty="0"/>
              <a:t> 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rgbClr val="980000"/>
                </a:solidFill>
                <a:cs typeface="+mn-cs"/>
              </a:rPr>
              <a:t>35 </a:t>
            </a:r>
            <a:r>
              <a:rPr lang="es-ES" dirty="0">
                <a:cs typeface="+mn-cs"/>
              </a:rPr>
              <a:t>pupitres dobles y </a:t>
            </a:r>
            <a:r>
              <a:rPr kumimoji="1" lang="es-ES" b="1" dirty="0">
                <a:solidFill>
                  <a:srgbClr val="980000"/>
                </a:solidFill>
                <a:cs typeface="+mn-cs"/>
              </a:rPr>
              <a:t>3</a:t>
            </a:r>
            <a:r>
              <a:rPr lang="es-ES" dirty="0">
                <a:cs typeface="+mn-cs"/>
              </a:rPr>
              <a:t> mesas de profesor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Dombola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rgbClr val="980000"/>
                </a:solidFill>
                <a:cs typeface="+mn-cs"/>
              </a:rPr>
              <a:t>75</a:t>
            </a:r>
            <a:r>
              <a:rPr kumimoji="1" lang="es-ES" b="1" dirty="0">
                <a:solidFill>
                  <a:srgbClr val="980000"/>
                </a:solidFill>
              </a:rPr>
              <a:t> </a:t>
            </a:r>
            <a:r>
              <a:rPr lang="es-ES" dirty="0"/>
              <a:t>pupitres dobles y </a:t>
            </a:r>
            <a:r>
              <a:rPr kumimoji="1" lang="es-ES" b="1" dirty="0">
                <a:solidFill>
                  <a:srgbClr val="980000"/>
                </a:solidFill>
                <a:cs typeface="+mn-cs"/>
              </a:rPr>
              <a:t>3</a:t>
            </a:r>
            <a:r>
              <a:rPr lang="es-ES" dirty="0">
                <a:cs typeface="+mn-cs"/>
              </a:rPr>
              <a:t> mesas de profesor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Munguambe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EC9BE379-009C-4EA1-9A0C-4948598BDB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438" y="4099242"/>
            <a:ext cx="8089740" cy="2300261"/>
          </a:xfrm>
          <a:prstGeom prst="rect">
            <a:avLst/>
          </a:prstGeom>
        </p:spPr>
      </p:pic>
      <p:sp>
        <p:nvSpPr>
          <p:cNvPr id="13" name="TextBox 2">
            <a:extLst>
              <a:ext uri="{FF2B5EF4-FFF2-40B4-BE49-F238E27FC236}">
                <a16:creationId xmlns:a16="http://schemas.microsoft.com/office/drawing/2014/main" xmlns="" id="{0DA04820-0BA3-43AD-8BFD-DA98709D8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752" y="4349417"/>
            <a:ext cx="3419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Escola Primaria de Dombola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xmlns="" id="{C742BABC-44DF-444B-AA4C-F9F5617E9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3402195"/>
            <a:ext cx="3419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Escola Primaria de Madovela</a:t>
            </a:r>
          </a:p>
        </p:txBody>
      </p:sp>
    </p:spTree>
    <p:extLst>
      <p:ext uri="{BB962C8B-B14F-4D97-AF65-F5344CB8AC3E}">
        <p14:creationId xmlns:p14="http://schemas.microsoft.com/office/powerpoint/2010/main" val="281805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15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 dirty="0"/>
              <a:t>Proyectos AIE: </a:t>
            </a:r>
            <a:r>
              <a:rPr lang="es-ES" sz="3400" u="sng" dirty="0"/>
              <a:t>Costura y Encuadernación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DC3906C8-C071-420B-8E47-A98BFA77F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95" y="1484784"/>
            <a:ext cx="4508329" cy="462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Iniciativa lanzada en el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Centro Laura Vicunha</a:t>
            </a:r>
            <a:r>
              <a:rPr lang="es-ES_tradnl" dirty="0"/>
              <a:t> en 2018 para rehabilitar dos salas y equiparlas para impartir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clases</a:t>
            </a:r>
            <a:r>
              <a:rPr lang="es-ES_tradnl" dirty="0"/>
              <a:t> de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costura</a:t>
            </a:r>
            <a:r>
              <a:rPr lang="es-ES_tradnl" dirty="0"/>
              <a:t> y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encuadernación</a:t>
            </a:r>
            <a:r>
              <a:rPr lang="es-ES_tradnl" dirty="0"/>
              <a:t>.</a:t>
            </a:r>
          </a:p>
          <a:p>
            <a:pPr indent="252000" eaLnBrk="0" hangingPunct="0">
              <a:spcBef>
                <a:spcPct val="2000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Esta preparación facilitará el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acceso al mercado laboral</a:t>
            </a:r>
            <a:r>
              <a:rPr lang="es-ES_tradnl" dirty="0"/>
              <a:t> y el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empoderamiento</a:t>
            </a:r>
            <a:r>
              <a:rPr lang="es-ES_tradnl" dirty="0"/>
              <a:t> principalmente de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mujeres</a:t>
            </a:r>
            <a:r>
              <a:rPr lang="es-ES_tradnl" dirty="0"/>
              <a:t> sin otros recursos.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AIE</a:t>
            </a:r>
            <a:r>
              <a:rPr lang="es-ES_tradnl" dirty="0"/>
              <a:t> consiguió financiación para los materiales y equipamientos necesarios en los talleres: Gracias a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Mckinsey</a:t>
            </a:r>
            <a:r>
              <a:rPr lang="es-ES_tradnl" dirty="0"/>
              <a:t> y a la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Comunidad de vecinos Walden </a:t>
            </a:r>
            <a:r>
              <a:rPr lang="es-ES_tradnl" dirty="0"/>
              <a:t>en Sant Just Desvern.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Los talleres están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plenamente operativos</a:t>
            </a:r>
            <a:r>
              <a:rPr lang="es-ES_tradnl" dirty="0"/>
              <a:t> desde julio de 2019.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E2D13963-F938-4975-8F4B-FA69292440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1608" y="4221088"/>
            <a:ext cx="4055369" cy="21871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3F3A0CE0-3ACD-4EC1-8BEC-659769CA8AA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988392"/>
            <a:ext cx="4055368" cy="306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17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16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Moatize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9F83C334-D297-4F10-BEC4-69511AB9C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" y="1242615"/>
            <a:ext cx="8568953" cy="180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Las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inundaciones</a:t>
            </a:r>
            <a:r>
              <a:rPr lang="es-ES" dirty="0"/>
              <a:t> de 2019 en Mozambique (Ciclones Idai y Kenneth) supusieron un nivel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devastación</a:t>
            </a:r>
            <a:r>
              <a:rPr lang="es-ES" dirty="0"/>
              <a:t> solo comparable con las de 2000.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AIE colaboró a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reconstrucción</a:t>
            </a:r>
            <a:r>
              <a:rPr lang="es-ES" dirty="0"/>
              <a:t> de un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poblado</a:t>
            </a:r>
            <a:r>
              <a:rPr lang="es-ES" dirty="0"/>
              <a:t> para población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lepra</a:t>
            </a:r>
            <a:r>
              <a:rPr lang="es-ES" dirty="0"/>
              <a:t>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Moatize</a:t>
            </a:r>
            <a:r>
              <a:rPr lang="es-ES" dirty="0"/>
              <a:t>, de la mano de la Hermana Salesiana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Lucília</a:t>
            </a:r>
            <a:r>
              <a:rPr lang="es-ES" dirty="0"/>
              <a:t>. Los </a:t>
            </a:r>
            <a:r>
              <a:rPr kumimoji="1" lang="es-ES" b="1" dirty="0">
                <a:solidFill>
                  <a:srgbClr val="980000"/>
                </a:solidFill>
              </a:rPr>
              <a:t>2.000€</a:t>
            </a:r>
            <a:r>
              <a:rPr lang="es-ES" dirty="0"/>
              <a:t> aportados permitieron comprar el material necesario para rehabilitar las viviendas.</a:t>
            </a:r>
          </a:p>
          <a:p>
            <a:pPr eaLnBrk="0" hangingPunct="0">
              <a:spcBef>
                <a:spcPts val="0"/>
              </a:spcBef>
              <a:spcAft>
                <a:spcPts val="300"/>
              </a:spcAft>
              <a:buSzPct val="80000"/>
              <a:defRPr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786FB9-C2CC-4215-9ABB-97BBE56E46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050991"/>
            <a:ext cx="3029625" cy="312153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3D42CE19-30B2-448E-955C-9D73A608E9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7321" y="3050991"/>
            <a:ext cx="5053151" cy="312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05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0896" y="6530975"/>
            <a:ext cx="51054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17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Pan para Todos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830DF1E5-7956-4371-AA6F-6194C98B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92" y="1026580"/>
            <a:ext cx="8209637" cy="141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En 2019 se aprobó la participación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AIE</a:t>
            </a:r>
            <a:r>
              <a:rPr lang="es-ES" dirty="0"/>
              <a:t> en este programa desarrollado por nuestros compañeros portugueses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AIP</a:t>
            </a:r>
            <a:r>
              <a:rPr lang="es-ES" dirty="0"/>
              <a:t> en Inharrime.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A través de proveedores locales se realiza la entrega de pan para los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alumnos</a:t>
            </a:r>
            <a:r>
              <a:rPr lang="es-ES" dirty="0"/>
              <a:t> de escuelas con alumnos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situación vulnerable.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4DB1DFD-296B-4EDE-8575-5AF057A9372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368666"/>
            <a:ext cx="4623377" cy="378142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FEFD8D73-52E8-4028-B4F8-5059C5BE60C3}"/>
              </a:ext>
            </a:extLst>
          </p:cNvPr>
          <p:cNvSpPr/>
          <p:nvPr/>
        </p:nvSpPr>
        <p:spPr>
          <a:xfrm>
            <a:off x="336028" y="2368666"/>
            <a:ext cx="33718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endParaRPr kumimoji="1"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Un pequeño complemento alimenticio como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refuerzo a la escolarización</a:t>
            </a:r>
            <a:r>
              <a:rPr lang="es-ES" dirty="0"/>
              <a:t>. Una forma más de potenciar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educación como herramienta de futuro</a:t>
            </a:r>
            <a:r>
              <a:rPr lang="es-ES" dirty="0"/>
              <a:t>.</a:t>
            </a:r>
          </a:p>
          <a:p>
            <a:pPr algn="just" eaLnBrk="0" hangingPunct="0">
              <a:spcBef>
                <a:spcPts val="0"/>
              </a:spcBef>
              <a:spcAft>
                <a:spcPts val="300"/>
              </a:spcAft>
              <a:buSzPct val="80000"/>
              <a:defRPr/>
            </a:pPr>
            <a:endParaRPr lang="es-ES" dirty="0"/>
          </a:p>
          <a:p>
            <a:pPr indent="252000" algn="just" eaLnBrk="0" hangingPunct="0">
              <a:spcBef>
                <a:spcPts val="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AIE</a:t>
            </a:r>
            <a:r>
              <a:rPr lang="es-ES" dirty="0"/>
              <a:t> se ha comprometido a financiar la expansión de este programa a la localidad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Moatize</a:t>
            </a:r>
            <a:r>
              <a:rPr lang="es-ES" dirty="0"/>
              <a:t>, en la provincia de Tete.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buSzPct val="80000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279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18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Comunicación: web y redes sociales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13AACA6-EEBA-47E2-BB9C-40EE6947E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268760"/>
            <a:ext cx="7776864" cy="444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kumimoji="1" lang="es-ES" dirty="0">
                <a:cs typeface="+mn-cs"/>
              </a:rPr>
              <a:t>Mejoras continuas y actualizaciones en nuestra </a:t>
            </a:r>
            <a:r>
              <a:rPr kumimoji="1" lang="es-ES" b="1" dirty="0">
                <a:solidFill>
                  <a:srgbClr val="000066"/>
                </a:solidFill>
              </a:rPr>
              <a:t>web</a:t>
            </a:r>
            <a:r>
              <a:rPr kumimoji="1" lang="es-ES" dirty="0">
                <a:cs typeface="+mn-cs"/>
              </a:rPr>
              <a:t>: </a:t>
            </a:r>
            <a:r>
              <a:rPr kumimoji="1" lang="es-ES" dirty="0">
                <a:hlinkClick r:id="rId2"/>
              </a:rPr>
              <a:t>www.amigosdeinharrime.es</a:t>
            </a:r>
            <a:endParaRPr kumimoji="1" lang="es-ES" dirty="0">
              <a:cs typeface="+mn-cs"/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defRPr/>
            </a:pPr>
            <a:endParaRPr kumimoji="1" lang="es-ES" sz="600" dirty="0"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kumimoji="1" lang="es-ES" dirty="0">
                <a:cs typeface="+mn-cs"/>
              </a:rPr>
              <a:t>Actividad sostenida en </a:t>
            </a:r>
            <a:r>
              <a:rPr kumimoji="1" lang="es-ES" b="1" dirty="0">
                <a:solidFill>
                  <a:srgbClr val="000066"/>
                </a:solidFill>
              </a:rPr>
              <a:t>redes sociales, </a:t>
            </a:r>
            <a:r>
              <a:rPr kumimoji="1" lang="es-ES" dirty="0">
                <a:cs typeface="+mn-cs"/>
              </a:rPr>
              <a:t>aunque el no contar con voluntario sobre el terreno en gran parte del año dificultó la comunicación.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A23FBF7-D3A0-4DDE-B120-F814F2724EB1}"/>
              </a:ext>
            </a:extLst>
          </p:cNvPr>
          <p:cNvSpPr/>
          <p:nvPr/>
        </p:nvSpPr>
        <p:spPr>
          <a:xfrm>
            <a:off x="5724128" y="3557915"/>
            <a:ext cx="2376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s-ES" dirty="0"/>
              <a:t>En 2019 iniciamos la comunicación a través de </a:t>
            </a:r>
            <a:r>
              <a:rPr kumimoji="1" lang="es-ES" b="1" dirty="0">
                <a:solidFill>
                  <a:srgbClr val="000066"/>
                </a:solidFill>
              </a:rPr>
              <a:t>Instagram</a:t>
            </a:r>
            <a:r>
              <a:rPr kumimoji="1" lang="es-ES" dirty="0"/>
              <a:t>:</a:t>
            </a:r>
          </a:p>
          <a:p>
            <a:endParaRPr kumimoji="1" lang="es-ES" dirty="0"/>
          </a:p>
          <a:p>
            <a:r>
              <a:rPr lang="es-ES" dirty="0">
                <a:hlinkClick r:id="rId3"/>
              </a:rPr>
              <a:t>/www.instagram.com/amigosdeinharrime/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37DBC6EC-E2E2-4C52-AB1D-6DC3ECCE257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809" y="2996952"/>
            <a:ext cx="4738715" cy="337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19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AIE: Iniciativas propuestas para 2020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6FFB0EA5-E02B-4539-B2B4-2914DB2218EC}"/>
              </a:ext>
            </a:extLst>
          </p:cNvPr>
          <p:cNvSpPr/>
          <p:nvPr/>
        </p:nvSpPr>
        <p:spPr>
          <a:xfrm>
            <a:off x="271092" y="908720"/>
            <a:ext cx="86443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defRPr/>
            </a:pPr>
            <a:r>
              <a:rPr kumimoji="1" lang="es-ES" b="1" u="sng" dirty="0">
                <a:solidFill>
                  <a:srgbClr val="000066"/>
                </a:solidFill>
              </a:rPr>
              <a:t>Moatize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Tras la petición de la Hermana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Lucília</a:t>
            </a:r>
            <a:r>
              <a:rPr lang="es-ES" dirty="0"/>
              <a:t>, AIE decidió apoyar la construcción de un bloque administrativo en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Escuela Primaria y Secundaria Vera Occhinea</a:t>
            </a:r>
            <a:r>
              <a:rPr lang="es-ES" dirty="0"/>
              <a:t>, ayuda que se concretará en 2020. Además, también en 2019, tramitamos una donación particular de </a:t>
            </a:r>
            <a:r>
              <a:rPr kumimoji="1" lang="es-ES" b="1" dirty="0">
                <a:solidFill>
                  <a:srgbClr val="980000"/>
                </a:solidFill>
              </a:rPr>
              <a:t>20.000€ </a:t>
            </a:r>
            <a:r>
              <a:rPr lang="es-ES" dirty="0"/>
              <a:t>para el mismo proyecto. Esta escuela actualmente acoge a más de 1.000 alumnos en un área de reasentamiento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desplazados forzosos </a:t>
            </a:r>
            <a:r>
              <a:rPr lang="es-ES" dirty="0"/>
              <a:t>por la actividad minera.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0AF763AF-30AB-4921-94EE-C650597E3FE0}"/>
              </a:ext>
            </a:extLst>
          </p:cNvPr>
          <p:cNvSpPr/>
          <p:nvPr/>
        </p:nvSpPr>
        <p:spPr>
          <a:xfrm>
            <a:off x="271092" y="3168258"/>
            <a:ext cx="8601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defRPr/>
            </a:pPr>
            <a:r>
              <a:rPr kumimoji="1" lang="es-ES" b="1" u="sng" dirty="0">
                <a:solidFill>
                  <a:srgbClr val="000066"/>
                </a:solidFill>
              </a:rPr>
              <a:t>Bibliotecaria en el Laura Vicuña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La biblioteca infantil de la Escuela Infantil en el CLV necesitaba una bibliotecaria para </a:t>
            </a:r>
            <a:r>
              <a:rPr kumimoji="1" lang="es-ES" b="1" dirty="0">
                <a:solidFill>
                  <a:srgbClr val="000066"/>
                </a:solidFill>
              </a:rPr>
              <a:t>organizar los fondos y préstamos</a:t>
            </a:r>
            <a:r>
              <a:rPr lang="es-ES" dirty="0"/>
              <a:t>, así como para organizar actividades de lectura. </a:t>
            </a:r>
            <a:r>
              <a:rPr kumimoji="1" lang="es-ES" b="1" dirty="0">
                <a:solidFill>
                  <a:srgbClr val="000066"/>
                </a:solidFill>
              </a:rPr>
              <a:t>AIE</a:t>
            </a:r>
            <a:r>
              <a:rPr lang="es-ES" dirty="0"/>
              <a:t> se ha comprometido a cubrir el </a:t>
            </a:r>
            <a:r>
              <a:rPr kumimoji="1" lang="es-ES" b="1" dirty="0">
                <a:solidFill>
                  <a:srgbClr val="000066"/>
                </a:solidFill>
              </a:rPr>
              <a:t>salario durante </a:t>
            </a:r>
            <a:r>
              <a:rPr kumimoji="1" lang="es-ES" b="1" dirty="0">
                <a:solidFill>
                  <a:srgbClr val="980000"/>
                </a:solidFill>
                <a:cs typeface="+mn-cs"/>
              </a:rPr>
              <a:t>dos años </a:t>
            </a:r>
            <a:r>
              <a:rPr lang="es-ES" dirty="0"/>
              <a:t>para que después lo asuma los </a:t>
            </a:r>
            <a:r>
              <a:rPr kumimoji="1" lang="es-ES" b="1" dirty="0">
                <a:solidFill>
                  <a:srgbClr val="000066"/>
                </a:solidFill>
              </a:rPr>
              <a:t>Serviços Distritais de Educaçao</a:t>
            </a:r>
            <a:r>
              <a:rPr lang="es-ES" dirty="0"/>
              <a:t>.</a:t>
            </a:r>
            <a:endParaRPr kumimoji="1" lang="es-ES" b="1" dirty="0">
              <a:solidFill>
                <a:srgbClr val="000066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7F6C43C8-4EE7-4CA0-9C81-36A6C1F25CA3}"/>
              </a:ext>
            </a:extLst>
          </p:cNvPr>
          <p:cNvSpPr/>
          <p:nvPr/>
        </p:nvSpPr>
        <p:spPr>
          <a:xfrm>
            <a:off x="271092" y="4884256"/>
            <a:ext cx="86443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defRPr/>
            </a:pPr>
            <a:r>
              <a:rPr kumimoji="1" lang="es-ES" b="1" u="sng" dirty="0">
                <a:solidFill>
                  <a:srgbClr val="000066"/>
                </a:solidFill>
              </a:rPr>
              <a:t>Mocumbi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Seguimos estudiando diferentes iniciativas para colaborar con las </a:t>
            </a:r>
            <a:r>
              <a:rPr kumimoji="1" lang="es-ES" b="1" dirty="0">
                <a:solidFill>
                  <a:srgbClr val="000066"/>
                </a:solidFill>
              </a:rPr>
              <a:t>Hermanas Franciscanas</a:t>
            </a:r>
            <a:r>
              <a:rPr lang="es-ES" dirty="0"/>
              <a:t>. Dos de ellas son la </a:t>
            </a:r>
            <a:r>
              <a:rPr kumimoji="1" lang="es-ES" b="1" dirty="0">
                <a:solidFill>
                  <a:srgbClr val="000066"/>
                </a:solidFill>
              </a:rPr>
              <a:t>reparación de un depósito </a:t>
            </a:r>
            <a:r>
              <a:rPr lang="es-ES" dirty="0"/>
              <a:t>de agua destinado al riego de cultivos, y el lanzamiento de una </a:t>
            </a:r>
            <a:r>
              <a:rPr kumimoji="1" lang="es-ES" b="1" dirty="0">
                <a:solidFill>
                  <a:srgbClr val="000066"/>
                </a:solidFill>
              </a:rPr>
              <a:t>miniGranja</a:t>
            </a:r>
            <a:r>
              <a:rPr lang="es-ES" dirty="0"/>
              <a:t> comunal de pollos. </a:t>
            </a:r>
          </a:p>
        </p:txBody>
      </p:sp>
    </p:spTree>
    <p:extLst>
      <p:ext uri="{BB962C8B-B14F-4D97-AF65-F5344CB8AC3E}">
        <p14:creationId xmlns:p14="http://schemas.microsoft.com/office/powerpoint/2010/main" val="75159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7CD7C65-DE1B-45D2-9F67-A73DE59E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6589087-0F11-4AC1-9BF4-7B3CE45AC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29EDEFD-27C7-4734-B096-CDA2E74B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2D023260-96BC-486F-ADFA-C97E00C8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dirty="0">
                <a:solidFill>
                  <a:schemeClr val="tx2">
                    <a:lumMod val="50000"/>
                  </a:schemeClr>
                </a:solidFill>
              </a:rPr>
              <a:t>Memoria AIE 2019: Índice</a:t>
            </a:r>
            <a:endParaRPr lang="es-E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B51EE02D-8480-413F-B0C2-2CD8E4C5D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9" y="1313731"/>
            <a:ext cx="6552728" cy="42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20000"/>
              </a:spcBef>
              <a:spcAft>
                <a:spcPct val="30000"/>
              </a:spcAft>
              <a:buSzPct val="90000"/>
              <a:buFont typeface="Wingdings" pitchFamily="2" charset="2"/>
              <a:buChar char="Ø"/>
              <a:defRPr/>
            </a:pPr>
            <a:endParaRPr lang="es-ES" sz="2000" dirty="0"/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Los amigos de Inharrime en breve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AIE: funcionamiento y organización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AIE en Inharrime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Revisión de proyectos 2019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Comunicación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Iniciativas y </a:t>
            </a:r>
            <a:r>
              <a:rPr kumimoji="1" lang="es-ES" sz="2000" b="1" dirty="0">
                <a:solidFill>
                  <a:schemeClr val="tx2">
                    <a:lumMod val="50000"/>
                  </a:schemeClr>
                </a:solidFill>
              </a:rPr>
              <a:t>propuestas </a:t>
            </a: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para 2020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sz="2000" b="1" dirty="0">
                <a:solidFill>
                  <a:schemeClr val="tx2">
                    <a:lumMod val="75000"/>
                  </a:schemeClr>
                </a:solidFill>
              </a:rPr>
              <a:t>Oportunidades y desafíos</a:t>
            </a: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SzPct val="90000"/>
              <a:defRPr/>
            </a:pPr>
            <a:endParaRPr kumimoji="1" lang="es-ES" sz="2000" b="1" dirty="0">
              <a:solidFill>
                <a:srgbClr val="338146"/>
              </a:solidFill>
            </a:endParaRPr>
          </a:p>
          <a:p>
            <a:pPr eaLnBrk="0" hangingPunct="0">
              <a:spcBef>
                <a:spcPct val="20000"/>
              </a:spcBef>
              <a:spcAft>
                <a:spcPct val="55000"/>
              </a:spcAft>
              <a:buSzPct val="90000"/>
              <a:buFont typeface="Wingdings" pitchFamily="2" charset="2"/>
              <a:buChar char="Ø"/>
              <a:defRPr/>
            </a:pPr>
            <a:endParaRPr kumimoji="1" lang="es-ES" sz="2000" b="1" dirty="0">
              <a:solidFill>
                <a:srgbClr val="9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47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0896" y="6492875"/>
            <a:ext cx="5105400" cy="365125"/>
          </a:xfrm>
        </p:spPr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20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AIE: Oportunidades y Desafíos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xmlns="" id="{1C0186FA-38F6-4ADB-8C60-35EABAC8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68760"/>
            <a:ext cx="8888288" cy="215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El impacto del </a:t>
            </a:r>
            <a:r>
              <a:rPr kumimoji="1" lang="es-ES" b="1" dirty="0">
                <a:solidFill>
                  <a:srgbClr val="000066"/>
                </a:solidFill>
              </a:rPr>
              <a:t>Covid19</a:t>
            </a:r>
            <a:r>
              <a:rPr kumimoji="1" lang="es-ES" dirty="0"/>
              <a:t> en </a:t>
            </a:r>
            <a:r>
              <a:rPr kumimoji="1" lang="es-ES" b="1" dirty="0">
                <a:solidFill>
                  <a:srgbClr val="000066"/>
                </a:solidFill>
              </a:rPr>
              <a:t>Mozambique</a:t>
            </a:r>
            <a:r>
              <a:rPr kumimoji="1" lang="es-ES" dirty="0"/>
              <a:t> es difícil de prever, pero la debilidad del sistema sanitario nos hace </a:t>
            </a:r>
            <a:r>
              <a:rPr kumimoji="1" lang="es-ES" b="1" dirty="0">
                <a:solidFill>
                  <a:srgbClr val="000066"/>
                </a:solidFill>
              </a:rPr>
              <a:t>temer lo peor</a:t>
            </a:r>
            <a:r>
              <a:rPr kumimoji="1" lang="es-ES" dirty="0"/>
              <a:t>. Desde AIE deberemos estar atentos para ayudar en lo que podamos.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La </a:t>
            </a:r>
            <a:r>
              <a:rPr kumimoji="1" lang="es-ES" b="1" dirty="0">
                <a:solidFill>
                  <a:srgbClr val="000066"/>
                </a:solidFill>
              </a:rPr>
              <a:t>interrupción de nuestro voluntariado </a:t>
            </a:r>
            <a:r>
              <a:rPr kumimoji="1" lang="es-ES" dirty="0"/>
              <a:t>debido a la pandemia, así como el impacto de la misma, supondrá un desafío a la hora de </a:t>
            </a:r>
            <a:r>
              <a:rPr kumimoji="1" lang="es-ES" b="1" dirty="0">
                <a:solidFill>
                  <a:srgbClr val="000066"/>
                </a:solidFill>
              </a:rPr>
              <a:t>gestionar los proyectos</a:t>
            </a:r>
            <a:r>
              <a:rPr kumimoji="1" lang="es-ES" dirty="0"/>
              <a:t>. También una oportunidad para </a:t>
            </a:r>
            <a:r>
              <a:rPr kumimoji="1" lang="es-ES" b="1" dirty="0">
                <a:solidFill>
                  <a:srgbClr val="000066"/>
                </a:solidFill>
              </a:rPr>
              <a:t>replantearnos</a:t>
            </a:r>
            <a:r>
              <a:rPr kumimoji="1" lang="es-ES" dirty="0"/>
              <a:t> nuestro modelo de trabajo sobre el terreno.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El incremento de proyectos en </a:t>
            </a:r>
            <a:r>
              <a:rPr kumimoji="1" lang="es-ES" b="1" dirty="0">
                <a:solidFill>
                  <a:srgbClr val="000066"/>
                </a:solidFill>
              </a:rPr>
              <a:t>Moatize</a:t>
            </a:r>
            <a:r>
              <a:rPr kumimoji="1" lang="es-ES" dirty="0"/>
              <a:t>, frente a Inharrime, así como la reforzada colaboración con </a:t>
            </a:r>
            <a:r>
              <a:rPr kumimoji="1" lang="es-ES" b="1" dirty="0">
                <a:solidFill>
                  <a:srgbClr val="000066"/>
                </a:solidFill>
              </a:rPr>
              <a:t>AIP</a:t>
            </a:r>
            <a:r>
              <a:rPr kumimoji="1" lang="es-ES" dirty="0"/>
              <a:t> son elementos a valorar en esta revisión.</a:t>
            </a:r>
          </a:p>
          <a:p>
            <a:pPr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defRPr/>
            </a:pPr>
            <a:endParaRPr kumimoji="1" lang="es-ES" dirty="0"/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xmlns="" id="{9293A882-75D4-402F-80A6-3C09BBD1BCB9}"/>
              </a:ext>
            </a:extLst>
          </p:cNvPr>
          <p:cNvSpPr/>
          <p:nvPr/>
        </p:nvSpPr>
        <p:spPr>
          <a:xfrm>
            <a:off x="3577040" y="914718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kumimoji="1" lang="es-ES" b="1" u="sng" dirty="0">
                <a:solidFill>
                  <a:srgbClr val="000066"/>
                </a:solidFill>
              </a:rPr>
              <a:t>Mozambique</a:t>
            </a:r>
            <a:endParaRPr lang="es-ES" u="sng" dirty="0"/>
          </a:p>
        </p:txBody>
      </p:sp>
      <p:sp>
        <p:nvSpPr>
          <p:cNvPr id="8" name="11 Rectángulo">
            <a:extLst>
              <a:ext uri="{FF2B5EF4-FFF2-40B4-BE49-F238E27FC236}">
                <a16:creationId xmlns:a16="http://schemas.microsoft.com/office/drawing/2014/main" xmlns="" id="{84277E70-F0A4-4E99-86B9-99621E89B3DB}"/>
              </a:ext>
            </a:extLst>
          </p:cNvPr>
          <p:cNvSpPr/>
          <p:nvPr/>
        </p:nvSpPr>
        <p:spPr>
          <a:xfrm>
            <a:off x="3779912" y="4287555"/>
            <a:ext cx="1005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kumimoji="1" lang="es-ES" b="1" u="sng" dirty="0">
                <a:solidFill>
                  <a:srgbClr val="000066"/>
                </a:solidFill>
              </a:rPr>
              <a:t>España</a:t>
            </a:r>
            <a:endParaRPr lang="es-ES" u="sng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79716D72-ABDC-4D85-8FF6-A190877BFB44}"/>
              </a:ext>
            </a:extLst>
          </p:cNvPr>
          <p:cNvSpPr/>
          <p:nvPr/>
        </p:nvSpPr>
        <p:spPr>
          <a:xfrm>
            <a:off x="166624" y="4725144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El parón forzado por la pandemia debería servir para </a:t>
            </a:r>
            <a:r>
              <a:rPr kumimoji="1" lang="es-ES" b="1" dirty="0">
                <a:solidFill>
                  <a:srgbClr val="000066"/>
                </a:solidFill>
                <a:cs typeface="+mn-cs"/>
              </a:rPr>
              <a:t>revisar y reorientar</a:t>
            </a:r>
            <a:r>
              <a:rPr kumimoji="1" lang="es-ES" dirty="0"/>
              <a:t>, si fuera necesario, la actividad de la </a:t>
            </a:r>
            <a:r>
              <a:rPr kumimoji="1" lang="es-ES" b="1" dirty="0">
                <a:solidFill>
                  <a:srgbClr val="000066"/>
                </a:solidFill>
                <a:cs typeface="+mn-cs"/>
              </a:rPr>
              <a:t>asociación</a:t>
            </a:r>
            <a:r>
              <a:rPr kumimoji="1" lang="es-ES" dirty="0"/>
              <a:t>.</a:t>
            </a:r>
          </a:p>
          <a:p>
            <a:pPr indent="252000" algn="just" eaLnBrk="0" hangingPunc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La incorporación de </a:t>
            </a:r>
            <a:r>
              <a:rPr kumimoji="1" lang="es-ES" b="1" dirty="0">
                <a:solidFill>
                  <a:srgbClr val="000066"/>
                </a:solidFill>
                <a:cs typeface="+mn-cs"/>
              </a:rPr>
              <a:t>nuevos miembros al núcleo de trabajo </a:t>
            </a:r>
            <a:r>
              <a:rPr kumimoji="1" lang="es-ES" dirty="0"/>
              <a:t>de AIE debería servir para aportar, además de la tan necesitada capacidad de gestión administrativa, </a:t>
            </a:r>
            <a:r>
              <a:rPr kumimoji="1" lang="es-ES" b="1" dirty="0">
                <a:solidFill>
                  <a:srgbClr val="000066"/>
                </a:solidFill>
                <a:cs typeface="+mn-cs"/>
              </a:rPr>
              <a:t>ideas y enfoques </a:t>
            </a:r>
            <a:r>
              <a:rPr kumimoji="1" lang="es-ES" dirty="0"/>
              <a:t>nuevos.</a:t>
            </a:r>
          </a:p>
        </p:txBody>
      </p:sp>
    </p:spTree>
    <p:extLst>
      <p:ext uri="{BB962C8B-B14F-4D97-AF65-F5344CB8AC3E}">
        <p14:creationId xmlns:p14="http://schemas.microsoft.com/office/powerpoint/2010/main" val="2300192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21</a:t>
            </a:fld>
            <a:endParaRPr lang="es-E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0FDE0FCF-1523-43D0-A0A3-B4424C47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CBB21A2B-D44B-4CFB-A95E-D2CE6F9D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72" y="849091"/>
            <a:ext cx="8697671" cy="1728192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defRPr/>
            </a:pPr>
            <a:r>
              <a:rPr kumimoji="1" lang="es-ES_tradnl" altLang="es-ES" sz="3200" b="1" dirty="0">
                <a:solidFill>
                  <a:srgbClr val="3799DB"/>
                </a:solidFill>
                <a:cs typeface="+mn-cs"/>
              </a:rPr>
              <a:t>¡Gracias a todos por vuestro apoyo en estos tiempos difíciles!</a:t>
            </a:r>
            <a:endParaRPr kumimoji="1" lang="es-ES_tradnl" altLang="es-ES" sz="3200" b="1" i="1" dirty="0">
              <a:solidFill>
                <a:srgbClr val="3799DB"/>
              </a:solidFill>
              <a:cs typeface="+mn-cs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xmlns="" id="{C0F608FF-9C9E-4B5A-916D-D2BE03A4A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5947" y="3389120"/>
            <a:ext cx="2252653" cy="14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A9AC3FC-AACD-4FB4-A589-AE74711162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78" y="2458635"/>
            <a:ext cx="3860998" cy="293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7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amigos de Inharrime en breve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46950B28-D876-4ED8-83E0-833FD1A5FBA4}"/>
              </a:ext>
            </a:extLst>
          </p:cNvPr>
          <p:cNvSpPr/>
          <p:nvPr/>
        </p:nvSpPr>
        <p:spPr>
          <a:xfrm>
            <a:off x="251520" y="1772816"/>
            <a:ext cx="8568952" cy="344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kumimoji="1" lang="es-ES" dirty="0"/>
              <a:t>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Los Amigos de Inharrime – España  (AIE) </a:t>
            </a:r>
            <a:r>
              <a:rPr kumimoji="1" lang="es-ES" dirty="0"/>
              <a:t>somos una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ONG de Desarrollo </a:t>
            </a:r>
            <a:r>
              <a:rPr kumimoji="1" lang="es-ES" dirty="0"/>
              <a:t>registrada en la AECID y la Agencia Tributaria, cuyos fines son: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Cooperación</a:t>
            </a:r>
            <a:r>
              <a:rPr kumimoji="1" lang="es-ES" b="1" dirty="0">
                <a:solidFill>
                  <a:schemeClr val="tx2"/>
                </a:solidFill>
              </a:rPr>
              <a:t> </a:t>
            </a:r>
            <a:r>
              <a:rPr kumimoji="1" lang="es-ES" dirty="0"/>
              <a:t>para el desarrollo de comunidades en situación precaria.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Promoción de la</a:t>
            </a:r>
            <a:r>
              <a:rPr kumimoji="1" lang="es-ES" dirty="0">
                <a:solidFill>
                  <a:schemeClr val="tx2"/>
                </a:solidFill>
              </a:rPr>
              <a:t>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Concienciación social </a:t>
            </a:r>
            <a:r>
              <a:rPr kumimoji="1" lang="es-ES" dirty="0"/>
              <a:t>contra la pobreza, el subdesarrollo y cualquier otra cara de la injusticia.</a:t>
            </a:r>
          </a:p>
          <a:p>
            <a:pPr algn="ctr" eaLnBrk="0" hangingPunct="0">
              <a:spcBef>
                <a:spcPct val="200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endParaRPr kumimoji="1" lang="es-ES" dirty="0"/>
          </a:p>
          <a:p>
            <a:pPr algn="ctr" eaLnBrk="0" hangingPunct="0">
              <a:spcBef>
                <a:spcPct val="200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AIE </a:t>
            </a:r>
            <a:r>
              <a:rPr kumimoji="1" lang="es-ES" dirty="0"/>
              <a:t>fue declarada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Entidad de Utilidad Pública </a:t>
            </a:r>
            <a:r>
              <a:rPr kumimoji="1" lang="es-ES" dirty="0"/>
              <a:t>en 2018.</a:t>
            </a:r>
          </a:p>
          <a:p>
            <a:pPr lvl="1" eaLnBrk="0" hangingPunct="0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SzPct val="80000"/>
              <a:defRPr/>
            </a:pPr>
            <a:endParaRPr kumimoji="1" lang="es-ES" dirty="0"/>
          </a:p>
        </p:txBody>
      </p:sp>
    </p:spTree>
    <p:extLst>
      <p:ext uri="{BB962C8B-B14F-4D97-AF65-F5344CB8AC3E}">
        <p14:creationId xmlns:p14="http://schemas.microsoft.com/office/powerpoint/2010/main" val="9522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AIE: Funcionamiento y organización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BF09B066-6182-4D19-B93E-598ADC7FC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08720"/>
            <a:ext cx="90678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kumimoji="1" lang="es-ES" sz="2000" dirty="0">
                <a:cs typeface="+mn-cs"/>
              </a:rPr>
              <a:t> </a:t>
            </a:r>
            <a:r>
              <a:rPr kumimoji="1" lang="es-ES" b="1" i="1" dirty="0">
                <a:cs typeface="+mn-cs"/>
              </a:rPr>
              <a:t>Los Amigos de Inharrime – España somos:</a:t>
            </a:r>
            <a:endParaRPr kumimoji="1" lang="es-ES" b="1" i="1" dirty="0">
              <a:solidFill>
                <a:srgbClr val="000066"/>
              </a:solidFill>
              <a:cs typeface="+mn-cs"/>
            </a:endParaRP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kumimoji="1" lang="es-ES" sz="2000" b="1" dirty="0">
                <a:solidFill>
                  <a:srgbClr val="980000"/>
                </a:solidFill>
                <a:cs typeface="+mn-cs"/>
              </a:rPr>
              <a:t>64 socios (+1)</a:t>
            </a:r>
            <a:r>
              <a:rPr kumimoji="1" lang="es-ES" sz="2000" b="1" dirty="0">
                <a:cs typeface="+mn-cs"/>
              </a:rPr>
              <a:t>      </a:t>
            </a:r>
            <a:r>
              <a:rPr kumimoji="1" lang="es-ES" sz="2000" b="1" dirty="0">
                <a:solidFill>
                  <a:srgbClr val="980000"/>
                </a:solidFill>
                <a:cs typeface="+mn-cs"/>
              </a:rPr>
              <a:t>88 padrinos (-1)  </a:t>
            </a:r>
            <a:r>
              <a:rPr kumimoji="1" lang="es-ES" sz="2000" b="1" dirty="0">
                <a:cs typeface="+mn-cs"/>
              </a:rPr>
              <a:t>   </a:t>
            </a:r>
            <a:r>
              <a:rPr kumimoji="1" lang="es-ES" sz="2000" b="1" dirty="0">
                <a:solidFill>
                  <a:srgbClr val="980000"/>
                </a:solidFill>
                <a:cs typeface="+mn-cs"/>
              </a:rPr>
              <a:t> 44 donantes (+4)</a:t>
            </a:r>
            <a:r>
              <a:rPr kumimoji="1" lang="es-ES" sz="2400" b="1" dirty="0">
                <a:solidFill>
                  <a:srgbClr val="338146"/>
                </a:solidFill>
                <a:cs typeface="+mn-cs"/>
              </a:rPr>
              <a:t> 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defRPr/>
            </a:pPr>
            <a:r>
              <a:rPr kumimoji="1" lang="es-ES" sz="2400" dirty="0"/>
              <a:t>Para un total de </a:t>
            </a:r>
            <a:r>
              <a:rPr kumimoji="1" lang="es-ES" sz="2400" b="1" dirty="0">
                <a:solidFill>
                  <a:srgbClr val="980000"/>
                </a:solidFill>
              </a:rPr>
              <a:t>144 colaboradores</a:t>
            </a:r>
          </a:p>
          <a:p>
            <a:pPr algn="ctr" eaLnBrk="0" hangingPunct="0">
              <a:spcBef>
                <a:spcPct val="20000"/>
              </a:spcBef>
              <a:spcAft>
                <a:spcPct val="30000"/>
              </a:spcAft>
              <a:defRPr/>
            </a:pPr>
            <a:endParaRPr kumimoji="1" lang="es-ES" dirty="0">
              <a:cs typeface="+mn-cs"/>
            </a:endParaRP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Durante 2019 se mantuvo el número de donantes y asociados </a:t>
            </a:r>
            <a:r>
              <a:rPr kumimoji="1" lang="es-ES" dirty="0">
                <a:cs typeface="+mn-cs"/>
              </a:rPr>
              <a:t>en términos generales.</a:t>
            </a:r>
            <a:endParaRPr kumimoji="1"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Durante 2019, hemos trabajado en colaboración con todo tipo de entidades públicas y privadas: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Salesianas, Serviços Distritais de Inharrime, Albimoz,</a:t>
            </a:r>
            <a:r>
              <a:rPr kumimoji="1" lang="es-ES" dirty="0">
                <a:cs typeface="+mn-cs"/>
              </a:rPr>
              <a:t>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Mascato, Hora de Ayudar, Kanimambo, </a:t>
            </a:r>
            <a:r>
              <a:rPr kumimoji="1" lang="es-ES" b="1" dirty="0" err="1">
                <a:solidFill>
                  <a:schemeClr val="tx2">
                    <a:lumMod val="75000"/>
                  </a:schemeClr>
                </a:solidFill>
              </a:rPr>
              <a:t>BeyondSunCare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kumimoji="1" lang="es-ES" b="1" dirty="0" err="1">
                <a:solidFill>
                  <a:schemeClr val="tx2">
                    <a:lumMod val="75000"/>
                  </a:schemeClr>
                </a:solidFill>
              </a:rPr>
              <a:t>Fontecelta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, Google…</a:t>
            </a:r>
            <a:r>
              <a:rPr kumimoji="1" lang="es-ES" dirty="0">
                <a:cs typeface="+mn-cs"/>
              </a:rPr>
              <a:t> 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A destacar el acuerdo alcanzado en 2019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Hora de Ayudar</a:t>
            </a:r>
            <a:r>
              <a:rPr kumimoji="1" lang="es-ES" dirty="0">
                <a:cs typeface="+mn-cs"/>
              </a:rPr>
              <a:t>, organización con la que colaboramos ya en mucho proyectos, para que nos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financien regularmente </a:t>
            </a:r>
            <a:r>
              <a:rPr kumimoji="1" lang="es-ES" dirty="0">
                <a:cs typeface="+mn-cs"/>
              </a:rPr>
              <a:t>actividades en los programas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Pupitres</a:t>
            </a:r>
            <a:r>
              <a:rPr kumimoji="1" lang="es-ES" dirty="0">
                <a:cs typeface="+mn-cs"/>
              </a:rPr>
              <a:t> para Todos,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Albinismo</a:t>
            </a:r>
            <a:r>
              <a:rPr kumimoji="1" lang="es-ES" dirty="0">
                <a:cs typeface="+mn-cs"/>
              </a:rPr>
              <a:t> y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Leite</a:t>
            </a:r>
            <a:r>
              <a:rPr kumimoji="1" lang="es-ES" dirty="0">
                <a:cs typeface="+mn-cs"/>
              </a:rPr>
              <a:t> para Crianças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Además, se ha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reforzado la cooperación </a:t>
            </a:r>
            <a:r>
              <a:rPr kumimoji="1" lang="es-ES" dirty="0">
                <a:cs typeface="+mn-cs"/>
              </a:rPr>
              <a:t>en proyectos y en el trabajo sobre el terreno con nuestra asociación hermana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Amigos de Inharrime – Portugal</a:t>
            </a:r>
            <a:r>
              <a:rPr kumimoji="1" lang="es-ES" dirty="0">
                <a:cs typeface="+mn-cs"/>
              </a:rPr>
              <a:t>.</a:t>
            </a:r>
            <a:endParaRPr kumimoji="1" lang="es-ES" dirty="0"/>
          </a:p>
        </p:txBody>
      </p:sp>
    </p:spTree>
    <p:extLst>
      <p:ext uri="{BB962C8B-B14F-4D97-AF65-F5344CB8AC3E}">
        <p14:creationId xmlns:p14="http://schemas.microsoft.com/office/powerpoint/2010/main" val="346298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AIE: Funcionamiento y organización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3E4F6D51-AF98-4D6A-B901-1AF11B681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32384"/>
            <a:ext cx="87407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spcBef>
                <a:spcPct val="20000"/>
              </a:spcBef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junta directiva de la AIE </a:t>
            </a:r>
            <a:r>
              <a:rPr kumimoji="1" lang="es-ES" dirty="0">
                <a:cs typeface="+mn-cs"/>
              </a:rPr>
              <a:t>en 2019 estuvo compuesta por: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  <a:buSzPct val="80000"/>
              <a:defRPr/>
            </a:pPr>
            <a:r>
              <a:rPr kumimoji="1" lang="es-ES" dirty="0">
                <a:cs typeface="+mn-cs"/>
              </a:rPr>
              <a:t> </a:t>
            </a:r>
            <a:r>
              <a:rPr kumimoji="1" lang="es-ES" dirty="0">
                <a:cs typeface="+mn-cs"/>
                <a:sym typeface="Symbol"/>
              </a:rPr>
              <a:t>– </a:t>
            </a:r>
            <a:r>
              <a:rPr kumimoji="1" lang="es-ES" b="1" dirty="0">
                <a:cs typeface="+mn-cs"/>
              </a:rPr>
              <a:t>Presidente</a:t>
            </a:r>
            <a:r>
              <a:rPr kumimoji="1" lang="es-ES" dirty="0">
                <a:cs typeface="+mn-cs"/>
              </a:rPr>
              <a:t>: Oscar Castro Alvarez           </a:t>
            </a:r>
            <a:r>
              <a:rPr kumimoji="1" lang="es-ES" dirty="0">
                <a:cs typeface="+mn-cs"/>
                <a:sym typeface="Symbol"/>
              </a:rPr>
              <a:t>– </a:t>
            </a:r>
            <a:r>
              <a:rPr kumimoji="1" lang="es-ES" b="1" dirty="0">
                <a:cs typeface="+mn-cs"/>
              </a:rPr>
              <a:t>Vicepresidente</a:t>
            </a:r>
            <a:r>
              <a:rPr kumimoji="1" lang="es-ES" dirty="0">
                <a:cs typeface="+mn-cs"/>
              </a:rPr>
              <a:t>: Manuel Conde Ruiz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  <a:buSzPct val="80000"/>
              <a:defRPr/>
            </a:pPr>
            <a:r>
              <a:rPr kumimoji="1" lang="es-ES" dirty="0">
                <a:cs typeface="+mn-cs"/>
              </a:rPr>
              <a:t> </a:t>
            </a:r>
            <a:r>
              <a:rPr kumimoji="1" lang="es-ES" dirty="0">
                <a:cs typeface="+mn-cs"/>
                <a:sym typeface="Symbol"/>
              </a:rPr>
              <a:t>– </a:t>
            </a:r>
            <a:r>
              <a:rPr kumimoji="1" lang="es-ES" b="1" dirty="0">
                <a:cs typeface="+mn-cs"/>
              </a:rPr>
              <a:t>Secretario / Tesorero</a:t>
            </a:r>
            <a:r>
              <a:rPr kumimoji="1" lang="es-ES" dirty="0">
                <a:cs typeface="+mn-cs"/>
              </a:rPr>
              <a:t>: Alejandro Ledo Mata </a:t>
            </a:r>
          </a:p>
          <a:p>
            <a:pPr eaLnBrk="0" hangingPunct="0">
              <a:spcBef>
                <a:spcPct val="20000"/>
              </a:spcBef>
              <a:spcAft>
                <a:spcPct val="30000"/>
              </a:spcAft>
              <a:buSzPct val="80000"/>
              <a:defRPr/>
            </a:pPr>
            <a:r>
              <a:rPr kumimoji="1" lang="es-ES" dirty="0">
                <a:cs typeface="+mn-cs"/>
              </a:rPr>
              <a:t> </a:t>
            </a:r>
            <a:r>
              <a:rPr kumimoji="1" lang="es-ES" dirty="0">
                <a:cs typeface="+mn-cs"/>
                <a:sym typeface="Symbol"/>
              </a:rPr>
              <a:t>–</a:t>
            </a:r>
            <a:r>
              <a:rPr kumimoji="1" lang="es-ES" dirty="0">
                <a:cs typeface="+mn-cs"/>
              </a:rPr>
              <a:t> </a:t>
            </a:r>
            <a:r>
              <a:rPr kumimoji="1" lang="es-ES" b="1" dirty="0">
                <a:cs typeface="+mn-cs"/>
              </a:rPr>
              <a:t>Vocales</a:t>
            </a:r>
            <a:r>
              <a:rPr kumimoji="1" lang="es-ES" dirty="0">
                <a:cs typeface="+mn-cs"/>
              </a:rPr>
              <a:t>:  Raquel Sanz Pascasio /  Eduardo Sanjurjo Portús / Arancha Abanades</a:t>
            </a:r>
            <a:endParaRPr kumimoji="1" lang="es-ES" b="1" dirty="0">
              <a:cs typeface="+mn-cs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509419E9-3823-4003-8415-B5B17FC44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32" y="3573288"/>
            <a:ext cx="8480624" cy="230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 eaLnBrk="0" hangingPunct="0">
              <a:spcBef>
                <a:spcPts val="1200"/>
              </a:spcBef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b="1" i="1" dirty="0">
                <a:solidFill>
                  <a:srgbClr val="000066"/>
                </a:solidFill>
                <a:cs typeface="+mn-cs"/>
              </a:rPr>
              <a:t> </a:t>
            </a:r>
            <a:r>
              <a:rPr kumimoji="1" lang="es-ES" dirty="0">
                <a:cs typeface="+mn-cs"/>
              </a:rPr>
              <a:t>Con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colaboración</a:t>
            </a:r>
            <a:r>
              <a:rPr kumimoji="1" lang="es-ES" dirty="0">
                <a:cs typeface="+mn-cs"/>
              </a:rPr>
              <a:t> estrecha de un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grupo más amplio</a:t>
            </a:r>
            <a:r>
              <a:rPr kumimoji="1" lang="es-ES" dirty="0">
                <a:cs typeface="+mn-cs"/>
              </a:rPr>
              <a:t>: </a:t>
            </a:r>
            <a:r>
              <a:rPr kumimoji="1" lang="es-ES" b="1" dirty="0">
                <a:cs typeface="+mn-cs"/>
              </a:rPr>
              <a:t>Alfredo, Ángeles, Pablo, Nuria, Pilar, Carlos</a:t>
            </a:r>
            <a:r>
              <a:rPr kumimoji="1" lang="es-ES" dirty="0">
                <a:cs typeface="+mn-cs"/>
              </a:rPr>
              <a:t>…</a:t>
            </a:r>
          </a:p>
          <a:p>
            <a:pPr algn="just" eaLnBrk="0" hangingPunct="0">
              <a:spcBef>
                <a:spcPts val="1200"/>
              </a:spcBef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b="1" i="1" dirty="0">
                <a:solidFill>
                  <a:srgbClr val="000066"/>
                </a:solidFill>
                <a:cs typeface="+mn-cs"/>
              </a:rPr>
              <a:t> </a:t>
            </a:r>
            <a:r>
              <a:rPr kumimoji="1" lang="es-ES" dirty="0">
                <a:cs typeface="+mn-cs"/>
              </a:rPr>
              <a:t>El trabajo de todo este grupo se coordina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herramientas telemáticas colaborativas</a:t>
            </a:r>
            <a:r>
              <a:rPr kumimoji="1" lang="es-ES" dirty="0">
                <a:cs typeface="+mn-cs"/>
              </a:rPr>
              <a:t>,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telejuntas</a:t>
            </a:r>
            <a:r>
              <a:rPr kumimoji="1" lang="es-ES" dirty="0">
                <a:cs typeface="+mn-cs"/>
              </a:rPr>
              <a:t>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periódicas</a:t>
            </a:r>
            <a:r>
              <a:rPr kumimoji="1" lang="es-ES" dirty="0">
                <a:cs typeface="+mn-cs"/>
              </a:rPr>
              <a:t> (</a:t>
            </a:r>
            <a:r>
              <a:rPr kumimoji="1" lang="es-ES" dirty="0"/>
              <a:t>cada</a:t>
            </a:r>
            <a:r>
              <a:rPr kumimoji="1" lang="es-ES" dirty="0">
                <a:cs typeface="+mn-cs"/>
              </a:rPr>
              <a:t> </a:t>
            </a:r>
            <a:r>
              <a:rPr kumimoji="1" lang="es-ES" b="1" dirty="0">
                <a:solidFill>
                  <a:srgbClr val="980000"/>
                </a:solidFill>
                <a:cs typeface="+mn-cs"/>
              </a:rPr>
              <a:t>2 semanas</a:t>
            </a:r>
            <a:r>
              <a:rPr kumimoji="1" lang="es-ES" dirty="0">
                <a:cs typeface="+mn-cs"/>
              </a:rPr>
              <a:t>) y una reunión anual para tratar temas más en profundidad (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cónclave</a:t>
            </a:r>
            <a:r>
              <a:rPr kumimoji="1" lang="es-ES" dirty="0">
                <a:cs typeface="+mn-cs"/>
              </a:rPr>
              <a:t>) </a:t>
            </a:r>
            <a:endParaRPr kumimoji="1" lang="es-ES" b="1" i="1" dirty="0">
              <a:solidFill>
                <a:srgbClr val="000066"/>
              </a:solidFill>
              <a:cs typeface="+mn-cs"/>
            </a:endParaRPr>
          </a:p>
          <a:p>
            <a:pPr algn="just" eaLnBrk="0" hangingPunct="0">
              <a:spcBef>
                <a:spcPts val="1200"/>
              </a:spcBef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 </a:t>
            </a:r>
            <a:r>
              <a:rPr kumimoji="1" lang="es-ES" dirty="0">
                <a:cs typeface="+mn-cs"/>
              </a:rPr>
              <a:t>Y, por supuesto, todo ello es posible gracias al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gran trabajo de los voluntarios en Inharrime</a:t>
            </a:r>
            <a:r>
              <a:rPr kumimoji="1" lang="es-ES" b="1" dirty="0">
                <a:solidFill>
                  <a:srgbClr val="000066"/>
                </a:solidFill>
                <a:cs typeface="+mn-cs"/>
              </a:rPr>
              <a:t>:</a:t>
            </a:r>
            <a:r>
              <a:rPr kumimoji="1" lang="es-ES" b="1" dirty="0">
                <a:cs typeface="+mn-cs"/>
              </a:rPr>
              <a:t> Borja, Cátia, Joana, Inés…</a:t>
            </a:r>
          </a:p>
        </p:txBody>
      </p:sp>
    </p:spTree>
    <p:extLst>
      <p:ext uri="{BB962C8B-B14F-4D97-AF65-F5344CB8AC3E}">
        <p14:creationId xmlns:p14="http://schemas.microsoft.com/office/powerpoint/2010/main" val="378605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AIE en Inharrime: Centro Laura Vicuña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27D95DC1-3D65-40B3-81E0-5D716C116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43149"/>
            <a:ext cx="8929687" cy="2069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El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Centro Laura Vicuña de las Hermanas Salesianas</a:t>
            </a:r>
            <a:r>
              <a:rPr kumimoji="1" lang="es-ES" dirty="0"/>
              <a:t> aloja en la actualidad a unas </a:t>
            </a:r>
            <a:r>
              <a:rPr kumimoji="1" lang="es-ES" b="1" dirty="0">
                <a:solidFill>
                  <a:srgbClr val="980000"/>
                </a:solidFill>
              </a:rPr>
              <a:t>70 niñas </a:t>
            </a:r>
            <a:r>
              <a:rPr kumimoji="1" lang="es-ES" dirty="0"/>
              <a:t>internas</a:t>
            </a:r>
            <a:r>
              <a:rPr kumimoji="1" lang="es-ES" b="1" dirty="0">
                <a:solidFill>
                  <a:srgbClr val="980000"/>
                </a:solidFill>
              </a:rPr>
              <a:t> </a:t>
            </a:r>
            <a:r>
              <a:rPr kumimoji="1" lang="es-ES" dirty="0"/>
              <a:t>y </a:t>
            </a:r>
            <a:r>
              <a:rPr kumimoji="1" lang="es-ES" b="1" dirty="0">
                <a:solidFill>
                  <a:srgbClr val="980000"/>
                </a:solidFill>
              </a:rPr>
              <a:t>50 estudiantes </a:t>
            </a:r>
            <a:r>
              <a:rPr kumimoji="1" lang="es-ES" dirty="0"/>
              <a:t>en la residencia externa, apoya a cerca de</a:t>
            </a:r>
            <a:r>
              <a:rPr kumimoji="1" lang="es-ES" b="1" dirty="0">
                <a:solidFill>
                  <a:srgbClr val="002060"/>
                </a:solidFill>
              </a:rPr>
              <a:t> </a:t>
            </a:r>
            <a:r>
              <a:rPr kumimoji="1" lang="es-ES" b="1" dirty="0">
                <a:solidFill>
                  <a:srgbClr val="980000"/>
                </a:solidFill>
              </a:rPr>
              <a:t>500 ahijados</a:t>
            </a:r>
            <a:r>
              <a:rPr kumimoji="1" lang="es-ES" dirty="0"/>
              <a:t>, y acoge a más de </a:t>
            </a:r>
            <a:r>
              <a:rPr kumimoji="1" lang="es-ES" b="1" dirty="0">
                <a:solidFill>
                  <a:srgbClr val="980000"/>
                </a:solidFill>
              </a:rPr>
              <a:t>2000 alumnos</a:t>
            </a:r>
            <a:r>
              <a:rPr kumimoji="1" lang="es-ES" dirty="0"/>
              <a:t> entre la escuela primaria y la</a:t>
            </a:r>
            <a:r>
              <a:rPr kumimoji="1" lang="es-ES" b="1" dirty="0">
                <a:solidFill>
                  <a:srgbClr val="338146"/>
                </a:solidFill>
              </a:rPr>
              <a:t> </a:t>
            </a:r>
            <a:r>
              <a:rPr kumimoji="1" lang="es-ES" dirty="0"/>
              <a:t>secundaria. 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Acoge además otras actividades formativas, como los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talleres de costura y encuadernación</a:t>
            </a:r>
            <a:r>
              <a:rPr kumimoji="1" lang="es-ES" dirty="0"/>
              <a:t> y dos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bibliotecas</a:t>
            </a:r>
            <a:r>
              <a:rPr kumimoji="1" lang="es-ES" dirty="0"/>
              <a:t>, iniciativas apoyadas por la AIE.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El centro cuenta con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iniciativas para la autofinanciación </a:t>
            </a:r>
            <a:r>
              <a:rPr kumimoji="1" lang="es-ES" dirty="0"/>
              <a:t>como panadería, pastelería, plantaciones o ganado.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endParaRPr kumimoji="1" lang="es-ES" b="1" dirty="0">
              <a:solidFill>
                <a:srgbClr val="338146"/>
              </a:solidFill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878A48B8-0FA4-4A6D-A7CC-8AC88E29E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05063"/>
            <a:ext cx="4608636" cy="249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Los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voluntarios de AIE </a:t>
            </a:r>
            <a:r>
              <a:rPr kumimoji="1" lang="es-ES" dirty="0"/>
              <a:t>residen en el centro y, además de trabajar en nuestros proyectos, colaboran cuando es necesario en las actividades normales del mismo.</a:t>
            </a:r>
          </a:p>
          <a:p>
            <a:pPr indent="252000" algn="just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Modelo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simbiótico </a:t>
            </a:r>
            <a:r>
              <a:rPr kumimoji="1" lang="es-ES" dirty="0"/>
              <a:t>entre los Amigos de Inharrime y el Centro Laura Vicuña que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beneficia a todos.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1E114A5-3570-4D1E-A99C-2EC7CC60CDC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610467"/>
            <a:ext cx="3744416" cy="26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0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AIE en Inharrime: Voluntariado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A328062D-3FB8-41D6-A4B3-0E79BA15B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28" y="972948"/>
            <a:ext cx="5029442" cy="358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 eaLnBrk="0" hangingPunct="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 Tras las dificultades iniciadas en 2018,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noviembre</a:t>
            </a:r>
            <a:r>
              <a:rPr kumimoji="1" lang="es-ES" dirty="0">
                <a:cs typeface="+mn-cs"/>
              </a:rPr>
              <a:t> de 2019 se incorporó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Borja</a:t>
            </a:r>
            <a:r>
              <a:rPr kumimoji="1" lang="es-ES" dirty="0"/>
              <a:t> </a:t>
            </a:r>
            <a:r>
              <a:rPr kumimoji="1" lang="es-ES" dirty="0">
                <a:cs typeface="+mn-cs"/>
              </a:rPr>
              <a:t>como voluntario de AIE en Inharrime. 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>
                <a:cs typeface="+mn-cs"/>
              </a:rPr>
              <a:t> Desde su llegada, se ha integrado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colaborando</a:t>
            </a:r>
            <a:r>
              <a:rPr kumimoji="1" lang="es-ES" dirty="0">
                <a:cs typeface="+mn-cs"/>
              </a:rPr>
              <a:t>, en la medida de lo posible, con los </a:t>
            </a:r>
            <a:r>
              <a:rPr kumimoji="1" lang="es-ES" dirty="0"/>
              <a:t>voluntarios portugueses de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AIP</a:t>
            </a:r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kumimoji="1" lang="es-ES" dirty="0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xmlns="" id="{61C9C00C-0FC9-4463-81DA-DFC91410C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181" y="3809106"/>
            <a:ext cx="4261238" cy="103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eaLnBrk="0" hangingPunct="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 Los voluntarios en Inharrime, tanto de AIE como AIP y otros, celebran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reuniones semanales</a:t>
            </a:r>
            <a:r>
              <a:rPr kumimoji="1" lang="es-ES" dirty="0"/>
              <a:t> de seguimiento de las actividades. 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 Se ha planteado la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posibilidad</a:t>
            </a:r>
            <a:r>
              <a:rPr kumimoji="1" lang="es-ES" dirty="0"/>
              <a:t> de extender el voluntariado 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Moatize</a:t>
            </a:r>
            <a:r>
              <a:rPr kumimoji="1" lang="es-ES" dirty="0"/>
              <a:t>, en la provincia de Tete, para colaborar con los proyectos de la Irmá Lucília.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BD57DA9-51FF-46F3-AA22-43E8ED860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349" y="980208"/>
            <a:ext cx="3117762" cy="253920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9016745-68B4-4470-A9AD-68A8F1677B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69"/>
          <a:stretch/>
        </p:blipFill>
        <p:spPr>
          <a:xfrm>
            <a:off x="353402" y="3095446"/>
            <a:ext cx="3841947" cy="339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5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Proyectos AIE: </a:t>
            </a:r>
            <a:r>
              <a:rPr lang="es-ES" u="sng" dirty="0"/>
              <a:t>Apadrinamientos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B66AD7E0-2C70-4563-9843-42E70DCB3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863000"/>
            <a:ext cx="464791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5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Desde España mantenemos unos </a:t>
            </a:r>
            <a:r>
              <a:rPr kumimoji="1" lang="es-ES" b="1" dirty="0">
                <a:solidFill>
                  <a:srgbClr val="980000"/>
                </a:solidFill>
              </a:rPr>
              <a:t>100  apadrinamientos</a:t>
            </a:r>
            <a:r>
              <a:rPr lang="es-ES" dirty="0"/>
              <a:t>, además de dar soporte técnico para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todo el programa</a:t>
            </a:r>
            <a:r>
              <a:rPr lang="es-ES_tradnl" dirty="0"/>
              <a:t>.</a:t>
            </a:r>
            <a:endParaRPr kumimoji="1"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indent="252000" algn="just" eaLnBrk="0" hangingPunct="0">
              <a:spcBef>
                <a:spcPct val="20000"/>
              </a:spcBef>
              <a:spcAft>
                <a:spcPts val="400"/>
              </a:spcAft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El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apoyo alimentario </a:t>
            </a:r>
            <a:r>
              <a:rPr lang="es-ES_tradnl" dirty="0"/>
              <a:t>se distribuye </a:t>
            </a:r>
            <a:r>
              <a:rPr kumimoji="1" lang="es-ES_tradnl" b="1" dirty="0">
                <a:solidFill>
                  <a:srgbClr val="980000"/>
                </a:solidFill>
              </a:rPr>
              <a:t>4 veces al año</a:t>
            </a:r>
            <a:r>
              <a:rPr lang="es-ES_tradnl" dirty="0"/>
              <a:t> con control y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fotografías para los padrinos</a:t>
            </a:r>
            <a:r>
              <a:rPr lang="es-ES_tradnl" dirty="0"/>
              <a:t>  </a:t>
            </a:r>
            <a:r>
              <a:rPr kumimoji="1" lang="es-ES_tradnl" b="1" dirty="0">
                <a:solidFill>
                  <a:srgbClr val="980000"/>
                </a:solidFill>
              </a:rPr>
              <a:t>2 veces al año</a:t>
            </a:r>
            <a:r>
              <a:rPr lang="es-ES_tradnl" dirty="0"/>
              <a:t>.</a:t>
            </a:r>
            <a:r>
              <a:rPr kumimoji="1" lang="es-ES_tradnl" b="1" dirty="0">
                <a:solidFill>
                  <a:srgbClr val="980000"/>
                </a:solidFill>
              </a:rPr>
              <a:t> </a:t>
            </a:r>
          </a:p>
          <a:p>
            <a:pPr indent="252000" eaLnBrk="0" hangingPunct="0">
              <a:spcBef>
                <a:spcPct val="20000"/>
              </a:spcBef>
              <a:spcAft>
                <a:spcPts val="4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AIP </a:t>
            </a:r>
            <a:r>
              <a:rPr lang="es-ES" dirty="0"/>
              <a:t>ha asumido la gestión del programa sobre el terreno.</a:t>
            </a:r>
          </a:p>
          <a:p>
            <a:pPr indent="252000" eaLnBrk="0" hangingPunct="0">
              <a:spcBef>
                <a:spcPct val="20000"/>
              </a:spcBef>
              <a:spcAft>
                <a:spcPts val="4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El programa se sostiene, además, con el apoyo de asociaciones en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EEUU e Italia</a:t>
            </a:r>
            <a:r>
              <a:rPr lang="es-ES_tradnl" dirty="0"/>
              <a:t>.</a:t>
            </a:r>
            <a:endParaRPr kumimoji="1"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4CF87D7-2DB3-4981-B79E-364D4B57C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93" y="4030787"/>
            <a:ext cx="8530059" cy="2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La asociación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Rede Pastoral</a:t>
            </a:r>
            <a:r>
              <a:rPr lang="es-ES_tradnl" dirty="0"/>
              <a:t>, con 48 activistas en el distrito, está colaborando en el seguimiento de las familias y la evaluación de nuevas incorporaciones.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En 2018 AIE decidió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no favorecer la ampliación </a:t>
            </a:r>
            <a:r>
              <a:rPr lang="es-ES_tradnl" dirty="0"/>
              <a:t>del número de apadrinamientos directamente gestionados por la asociación. El propósito es ir reenfocando el apoyo y los padrinos hacia otros proyectos como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Pan para Todos </a:t>
            </a:r>
            <a:r>
              <a:rPr lang="es-ES_tradnl" dirty="0"/>
              <a:t>en Moatize, provincia de Tete, donde la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educación</a:t>
            </a:r>
            <a:r>
              <a:rPr lang="es-ES_tradnl" dirty="0"/>
              <a:t> también se ve reforzada.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s-ES_tradnl" dirty="0"/>
              <a:t>Otras razones para este cambio se basan en la evolución socioeconómica en Inharrime y el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apoyo garantizado </a:t>
            </a:r>
            <a:r>
              <a:rPr lang="es-ES_tradnl" dirty="0"/>
              <a:t>al programa de apadrinamientos por </a:t>
            </a:r>
            <a:r>
              <a:rPr kumimoji="1" lang="es-ES_tradnl" b="1" dirty="0">
                <a:solidFill>
                  <a:schemeClr val="tx2">
                    <a:lumMod val="75000"/>
                  </a:schemeClr>
                </a:solidFill>
              </a:rPr>
              <a:t>AIP</a:t>
            </a:r>
            <a:r>
              <a:rPr lang="es-ES_tradnl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7CA63ED2-2F10-40F7-9AC5-482B9208535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706" y="950260"/>
            <a:ext cx="4089166" cy="30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4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26F2268-AACC-4291-9B66-3A45FD8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Abril 2020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91DD4AD-C783-4629-B5FE-0E9BF1FF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Asamblea General Ordinaria AIE:   MEMORIA 2019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10DAA10-ED21-4D19-809B-8D1EB785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1C211-CDC1-4414-9C8B-EC510A89D952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64F98304-051C-4768-BF5B-52B0F365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Proyectos AIE: </a:t>
            </a:r>
            <a:r>
              <a:rPr lang="pt-BR" u="sng" dirty="0"/>
              <a:t>Leite para Crianças</a:t>
            </a:r>
            <a:endParaRPr lang="es-ES" u="sng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DD7476C5-9D44-4FD7-91D9-48C74CE7F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119752"/>
            <a:ext cx="8856984" cy="103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algn="just" eaLnBrk="0" hangingPunct="0">
              <a:spcBef>
                <a:spcPct val="20000"/>
              </a:spcBef>
              <a:spcAft>
                <a:spcPts val="8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2019 suministramos </a:t>
            </a:r>
            <a:r>
              <a:rPr kumimoji="1" lang="es-ES" b="1" dirty="0">
                <a:solidFill>
                  <a:srgbClr val="980000"/>
                </a:solidFill>
              </a:rPr>
              <a:t>73,2 kg (-1,8) </a:t>
            </a:r>
            <a:r>
              <a:rPr lang="es-ES" dirty="0"/>
              <a:t>de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leche de substitución 1 </a:t>
            </a:r>
            <a:r>
              <a:rPr kumimoji="1" lang="es-ES" dirty="0"/>
              <a:t>(0-6 meses) para atender a </a:t>
            </a:r>
            <a:r>
              <a:rPr kumimoji="1" lang="es-ES" b="1" dirty="0">
                <a:solidFill>
                  <a:srgbClr val="980000"/>
                </a:solidFill>
              </a:rPr>
              <a:t>16 bebés (-4) </a:t>
            </a:r>
            <a:r>
              <a:rPr kumimoji="1" lang="es-ES" dirty="0"/>
              <a:t>vulnerables a la desnutrición. Las entregas se llevaron a cabo en el Centro Laura Vicuña.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8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También se suministró </a:t>
            </a:r>
            <a:r>
              <a:rPr kumimoji="1" lang="es-ES" b="1" dirty="0">
                <a:solidFill>
                  <a:srgbClr val="980000"/>
                </a:solidFill>
              </a:rPr>
              <a:t>1 saco de 25 kg </a:t>
            </a:r>
            <a:r>
              <a:rPr kumimoji="1" lang="es-ES" dirty="0"/>
              <a:t>de leche en polvo para los menores en riesgo alimentario en la misión de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Mocumbi</a:t>
            </a:r>
            <a:r>
              <a:rPr kumimoji="1" lang="es-ES" dirty="0"/>
              <a:t>. Se mantiene así la colaboración con las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Hermanas</a:t>
            </a:r>
            <a:r>
              <a:rPr kumimoji="1" lang="es-ES" dirty="0"/>
              <a:t>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Franciscanas</a:t>
            </a:r>
            <a:r>
              <a:rPr lang="es-ES" dirty="0"/>
              <a:t> y el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Puesto de Salud </a:t>
            </a:r>
            <a:r>
              <a:rPr kumimoji="1" lang="es-ES" dirty="0"/>
              <a:t>en el interior del distrito.</a:t>
            </a:r>
          </a:p>
          <a:p>
            <a:pPr indent="252000" algn="just" eaLnBrk="0" hangingPunct="0">
              <a:spcBef>
                <a:spcPct val="20000"/>
              </a:spcBef>
              <a:spcAft>
                <a:spcPts val="800"/>
              </a:spcAft>
              <a:buSzPct val="80000"/>
              <a:buFont typeface="Wingdings" pitchFamily="2" charset="2"/>
              <a:buChar char="Ø"/>
              <a:defRPr/>
            </a:pPr>
            <a:endParaRPr lang="es-ES" dirty="0"/>
          </a:p>
          <a:p>
            <a:pPr algn="just" eaLnBrk="0" hangingPunct="0">
              <a:spcBef>
                <a:spcPct val="20000"/>
              </a:spcBef>
              <a:spcAft>
                <a:spcPct val="55000"/>
              </a:spcAft>
              <a:buSzPct val="90000"/>
              <a:defRPr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algn="just" eaLnBrk="0" hangingPunct="0">
              <a:spcBef>
                <a:spcPct val="20000"/>
              </a:spcBef>
              <a:spcAft>
                <a:spcPct val="55000"/>
              </a:spcAft>
              <a:buSzPct val="90000"/>
              <a:buFont typeface="Wingdings" pitchFamily="2" charset="2"/>
              <a:buChar char="Ø"/>
              <a:defRPr/>
            </a:pPr>
            <a:endParaRPr kumimoji="1" lang="es-ES" b="1" dirty="0">
              <a:solidFill>
                <a:srgbClr val="338146"/>
              </a:solidFill>
            </a:endParaRPr>
          </a:p>
          <a:p>
            <a:pPr algn="just" eaLnBrk="0" hangingPunct="0">
              <a:spcBef>
                <a:spcPct val="20000"/>
              </a:spcBef>
              <a:spcAft>
                <a:spcPct val="55000"/>
              </a:spcAft>
              <a:buSzPct val="90000"/>
              <a:buFont typeface="Wingdings" pitchFamily="2" charset="2"/>
              <a:buChar char="Ø"/>
              <a:defRPr/>
            </a:pPr>
            <a:endParaRPr kumimoji="1" lang="es-ES" b="1" dirty="0">
              <a:solidFill>
                <a:srgbClr val="980000"/>
              </a:solidFill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xmlns="" id="{F298A293-3944-445B-A295-87AD25F9B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56" y="3337005"/>
            <a:ext cx="3377956" cy="197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lang="es-ES" dirty="0"/>
              <a:t>El coste de los </a:t>
            </a:r>
            <a:r>
              <a:rPr kumimoji="1" lang="es-ES" b="1" dirty="0">
                <a:solidFill>
                  <a:srgbClr val="980000"/>
                </a:solidFill>
              </a:rPr>
              <a:t>suministros</a:t>
            </a:r>
            <a:r>
              <a:rPr lang="es-ES" dirty="0"/>
              <a:t> en 2019 fue de 41,035 Mt (unos </a:t>
            </a:r>
            <a:r>
              <a:rPr kumimoji="1" lang="es-ES" b="1" dirty="0">
                <a:solidFill>
                  <a:srgbClr val="980000"/>
                </a:solidFill>
              </a:rPr>
              <a:t>586 €</a:t>
            </a:r>
            <a:r>
              <a:rPr lang="es-ES" dirty="0"/>
              <a:t>), </a:t>
            </a:r>
          </a:p>
          <a:p>
            <a:pPr indent="252000" eaLnBrk="0" hangingPunct="0">
              <a:spcBef>
                <a:spcPct val="20000"/>
              </a:spcBef>
              <a:spcAft>
                <a:spcPct val="55000"/>
              </a:spcAft>
              <a:buSzPct val="80000"/>
              <a:buFont typeface="Wingdings" pitchFamily="2" charset="2"/>
              <a:buChar char="Ø"/>
              <a:defRPr/>
            </a:pPr>
            <a:r>
              <a:rPr kumimoji="1" lang="es-ES" dirty="0"/>
              <a:t>En Inharrime, el programa se desarrolla en colaboración con el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Centro de Salud </a:t>
            </a:r>
            <a:r>
              <a:rPr kumimoji="1" lang="es-ES" dirty="0"/>
              <a:t>y </a:t>
            </a:r>
            <a:r>
              <a:rPr lang="es-ES" dirty="0"/>
              <a:t> </a:t>
            </a:r>
            <a:r>
              <a:rPr kumimoji="1" lang="es-ES" b="1" dirty="0">
                <a:solidFill>
                  <a:schemeClr val="tx2">
                    <a:lumMod val="75000"/>
                  </a:schemeClr>
                </a:solidFill>
              </a:rPr>
              <a:t>Acção Social Inharrime</a:t>
            </a:r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FFF0A9EE-4D43-4AA0-89A0-E9D6B2AD75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567" y="3140570"/>
            <a:ext cx="4451953" cy="333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583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4745</TotalTime>
  <Words>2305</Words>
  <Application>Microsoft Macintosh PowerPoint</Application>
  <PresentationFormat>Presentación en pantalla (4:3)</PresentationFormat>
  <Paragraphs>187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Tema de Office</vt:lpstr>
      <vt:lpstr> MEMORIA 2019</vt:lpstr>
      <vt:lpstr>Memoria AIE 2019: Índice</vt:lpstr>
      <vt:lpstr>Los amigos de Inharrime en breve</vt:lpstr>
      <vt:lpstr>AIE: Funcionamiento y organización</vt:lpstr>
      <vt:lpstr>AIE: Funcionamiento y organización</vt:lpstr>
      <vt:lpstr>AIE en Inharrime: Centro Laura Vicuña</vt:lpstr>
      <vt:lpstr>AIE en Inharrime: Voluntariado</vt:lpstr>
      <vt:lpstr>Proyectos AIE: Apadrinamientos</vt:lpstr>
      <vt:lpstr>Proyectos AIE: Leite para Crianças</vt:lpstr>
      <vt:lpstr>Proyectos AIE: Albinos</vt:lpstr>
      <vt:lpstr>Proyectos AIE: Albinos</vt:lpstr>
      <vt:lpstr>Proyectos AIE: Albinos</vt:lpstr>
      <vt:lpstr>Proyectos AIE: Pupitres para Todos</vt:lpstr>
      <vt:lpstr>Proyectos AIE: Pupitres para Todos</vt:lpstr>
      <vt:lpstr>Proyectos AIE: Costura y Encuadernación</vt:lpstr>
      <vt:lpstr>Proyectos AIE: Moatize</vt:lpstr>
      <vt:lpstr>Proyectos AIE: Pan para Todos</vt:lpstr>
      <vt:lpstr>Comunicación: web y redes sociales</vt:lpstr>
      <vt:lpstr> AIE: Iniciativas propuestas para 2020</vt:lpstr>
      <vt:lpstr> AIE: Oportunidades y Desafíos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Jandro</dc:creator>
  <cp:lastModifiedBy>Usuario de Microsoft Office</cp:lastModifiedBy>
  <cp:revision>664</cp:revision>
  <dcterms:created xsi:type="dcterms:W3CDTF">2010-03-26T15:31:33Z</dcterms:created>
  <dcterms:modified xsi:type="dcterms:W3CDTF">2020-11-18T21:37:28Z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724350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